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8" r:id="rId4"/>
    <p:sldId id="274" r:id="rId5"/>
    <p:sldId id="261" r:id="rId6"/>
    <p:sldId id="264" r:id="rId7"/>
    <p:sldId id="275" r:id="rId8"/>
    <p:sldId id="259" r:id="rId9"/>
    <p:sldId id="265" r:id="rId10"/>
    <p:sldId id="272" r:id="rId11"/>
    <p:sldId id="273" r:id="rId12"/>
    <p:sldId id="276" r:id="rId13"/>
    <p:sldId id="277" r:id="rId14"/>
    <p:sldId id="270" r:id="rId15"/>
    <p:sldId id="269" r:id="rId16"/>
    <p:sldId id="271" r:id="rId17"/>
    <p:sldId id="267" r:id="rId18"/>
    <p:sldId id="266" r:id="rId19"/>
    <p:sldId id="279" r:id="rId20"/>
    <p:sldId id="280" r:id="rId21"/>
    <p:sldId id="282" r:id="rId22"/>
    <p:sldId id="281" r:id="rId23"/>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2544" y="-9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3A5A35C9-2222-4D0F-8CF4-A1271F044320}" type="datetimeFigureOut">
              <a:rPr lang="pt-PT" smtClean="0"/>
              <a:t>14-07-2014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5575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3A5A35C9-2222-4D0F-8CF4-A1271F044320}" type="datetimeFigureOut">
              <a:rPr lang="pt-PT" smtClean="0"/>
              <a:t>14-07-2014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518306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3A5A35C9-2222-4D0F-8CF4-A1271F044320}" type="datetimeFigureOut">
              <a:rPr lang="pt-PT" smtClean="0"/>
              <a:t>14-07-2014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473952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3A5A35C9-2222-4D0F-8CF4-A1271F044320}" type="datetimeFigureOut">
              <a:rPr lang="pt-PT" smtClean="0"/>
              <a:t>14-07-2014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4C17F8B-FDF0-42E7-9A9A-CF6DEAA4B141}" type="slidenum">
              <a:rPr lang="pt-PT" smtClean="0"/>
              <a:t>‹#›</a:t>
            </a:fld>
            <a:endParaRPr lang="pt-PT"/>
          </a:p>
        </p:txBody>
      </p:sp>
      <p:pic>
        <p:nvPicPr>
          <p:cNvPr id="7" name="Picture 7" descr="logo.bmp"/>
          <p:cNvPicPr>
            <a:picLocks noChangeAspect="1"/>
          </p:cNvPicPr>
          <p:nvPr userDrawn="1"/>
        </p:nvPicPr>
        <p:blipFill>
          <a:blip r:embed="rId2" cstate="print">
            <a:extLst>
              <a:ext uri="{28A0092B-C50C-407E-A947-70E740481C1C}">
                <a14:useLocalDpi xmlns:a14="http://schemas.microsoft.com/office/drawing/2010/main" val="0"/>
              </a:ext>
            </a:extLst>
          </a:blip>
          <a:srcRect t="40193"/>
          <a:stretch>
            <a:fillRect/>
          </a:stretch>
        </p:blipFill>
        <p:spPr bwMode="auto">
          <a:xfrm>
            <a:off x="8100392" y="74353"/>
            <a:ext cx="1000172" cy="618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3877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5A35C9-2222-4D0F-8CF4-A1271F044320}" type="datetimeFigureOut">
              <a:rPr lang="pt-PT" smtClean="0"/>
              <a:t>14-07-2014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294070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3A5A35C9-2222-4D0F-8CF4-A1271F044320}" type="datetimeFigureOut">
              <a:rPr lang="pt-PT" smtClean="0"/>
              <a:t>14-07-2014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4223266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3A5A35C9-2222-4D0F-8CF4-A1271F044320}" type="datetimeFigureOut">
              <a:rPr lang="pt-PT" smtClean="0"/>
              <a:t>14-07-2014</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198620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3A5A35C9-2222-4D0F-8CF4-A1271F044320}" type="datetimeFigureOut">
              <a:rPr lang="pt-PT" smtClean="0"/>
              <a:t>14-07-2014</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4130949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5A35C9-2222-4D0F-8CF4-A1271F044320}" type="datetimeFigureOut">
              <a:rPr lang="pt-PT" smtClean="0"/>
              <a:t>14-07-2014</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3766449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A35C9-2222-4D0F-8CF4-A1271F044320}" type="datetimeFigureOut">
              <a:rPr lang="pt-PT" smtClean="0"/>
              <a:t>14-07-2014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2968823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5A35C9-2222-4D0F-8CF4-A1271F044320}" type="datetimeFigureOut">
              <a:rPr lang="pt-PT" smtClean="0"/>
              <a:t>14-07-2014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04C17F8B-FDF0-42E7-9A9A-CF6DEAA4B141}" type="slidenum">
              <a:rPr lang="pt-PT" smtClean="0"/>
              <a:t>‹#›</a:t>
            </a:fld>
            <a:endParaRPr lang="pt-PT"/>
          </a:p>
        </p:txBody>
      </p:sp>
    </p:spTree>
    <p:extLst>
      <p:ext uri="{BB962C8B-B14F-4D97-AF65-F5344CB8AC3E}">
        <p14:creationId xmlns:p14="http://schemas.microsoft.com/office/powerpoint/2010/main" val="407420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5A35C9-2222-4D0F-8CF4-A1271F044320}" type="datetimeFigureOut">
              <a:rPr lang="pt-PT" smtClean="0"/>
              <a:t>14-07-2014</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17F8B-FDF0-42E7-9A9A-CF6DEAA4B141}" type="slidenum">
              <a:rPr lang="pt-PT" smtClean="0"/>
              <a:t>‹#›</a:t>
            </a:fld>
            <a:endParaRPr lang="pt-PT"/>
          </a:p>
        </p:txBody>
      </p:sp>
    </p:spTree>
    <p:extLst>
      <p:ext uri="{BB962C8B-B14F-4D97-AF65-F5344CB8AC3E}">
        <p14:creationId xmlns:p14="http://schemas.microsoft.com/office/powerpoint/2010/main" val="2277380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8"/>
            <a:ext cx="7772400" cy="1470025"/>
          </a:xfrm>
        </p:spPr>
        <p:txBody>
          <a:bodyPr>
            <a:normAutofit/>
          </a:bodyPr>
          <a:lstStyle/>
          <a:p>
            <a:r>
              <a:rPr lang="pt-PT" sz="5400" dirty="0" smtClean="0"/>
              <a:t>Impact Investing</a:t>
            </a:r>
            <a:endParaRPr lang="pt-PT" sz="5400" dirty="0"/>
          </a:p>
        </p:txBody>
      </p:sp>
      <p:sp>
        <p:nvSpPr>
          <p:cNvPr id="3" name="Subtitle 2"/>
          <p:cNvSpPr>
            <a:spLocks noGrp="1"/>
          </p:cNvSpPr>
          <p:nvPr>
            <p:ph type="subTitle" idx="1"/>
          </p:nvPr>
        </p:nvSpPr>
        <p:spPr>
          <a:xfrm>
            <a:off x="467544" y="2204864"/>
            <a:ext cx="8280920" cy="1752600"/>
          </a:xfrm>
        </p:spPr>
        <p:txBody>
          <a:bodyPr>
            <a:normAutofit/>
          </a:bodyPr>
          <a:lstStyle/>
          <a:p>
            <a:r>
              <a:rPr lang="pt-PT" sz="3600" dirty="0" smtClean="0">
                <a:solidFill>
                  <a:schemeClr val="tx1"/>
                </a:solidFill>
              </a:rPr>
              <a:t>Core Concepts and Framework for Analysis</a:t>
            </a:r>
            <a:endParaRPr lang="pt-PT" sz="3600" dirty="0">
              <a:solidFill>
                <a:schemeClr val="tx1"/>
              </a:solidFill>
            </a:endParaRPr>
          </a:p>
        </p:txBody>
      </p:sp>
      <p:pic>
        <p:nvPicPr>
          <p:cNvPr id="4" name="Picture 7" descr="logo.bmp"/>
          <p:cNvPicPr>
            <a:picLocks noChangeAspect="1"/>
          </p:cNvPicPr>
          <p:nvPr/>
        </p:nvPicPr>
        <p:blipFill>
          <a:blip r:embed="rId2">
            <a:extLst>
              <a:ext uri="{28A0092B-C50C-407E-A947-70E740481C1C}">
                <a14:useLocalDpi xmlns:a14="http://schemas.microsoft.com/office/drawing/2010/main" val="0"/>
              </a:ext>
            </a:extLst>
          </a:blip>
          <a:srcRect t="40193"/>
          <a:stretch>
            <a:fillRect/>
          </a:stretch>
        </p:blipFill>
        <p:spPr bwMode="auto">
          <a:xfrm>
            <a:off x="6948264" y="260648"/>
            <a:ext cx="2000344" cy="1236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green_banne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5957945"/>
            <a:ext cx="9143999" cy="927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95536" y="3212976"/>
            <a:ext cx="8481064" cy="954107"/>
          </a:xfrm>
          <a:prstGeom prst="rect">
            <a:avLst/>
          </a:prstGeom>
        </p:spPr>
        <p:txBody>
          <a:bodyPr wrap="square">
            <a:spAutoFit/>
          </a:bodyPr>
          <a:lstStyle/>
          <a:p>
            <a:pPr algn="ctr"/>
            <a:r>
              <a:rPr lang="en-US" sz="3200" b="1" dirty="0" smtClean="0"/>
              <a:t>Professor Filipe </a:t>
            </a:r>
            <a:r>
              <a:rPr lang="en-US" sz="3200" b="1" dirty="0"/>
              <a:t>Santos</a:t>
            </a:r>
            <a:r>
              <a:rPr lang="en-US" sz="2400" b="1" dirty="0"/>
              <a:t/>
            </a:r>
            <a:br>
              <a:rPr lang="en-US" sz="2400" b="1" dirty="0"/>
            </a:br>
            <a:r>
              <a:rPr lang="en-US" sz="2400" b="1" dirty="0" smtClean="0"/>
              <a:t>Academic Director – INSEAD Social Entrepreneurship Initiative</a:t>
            </a:r>
            <a:endParaRPr lang="pt-PT" sz="2400" dirty="0"/>
          </a:p>
        </p:txBody>
      </p:sp>
      <p:sp>
        <p:nvSpPr>
          <p:cNvPr id="7" name="Rectangle 6"/>
          <p:cNvSpPr/>
          <p:nvPr/>
        </p:nvSpPr>
        <p:spPr>
          <a:xfrm>
            <a:off x="547936" y="4451628"/>
            <a:ext cx="8481064" cy="1569660"/>
          </a:xfrm>
          <a:prstGeom prst="rect">
            <a:avLst/>
          </a:prstGeom>
        </p:spPr>
        <p:txBody>
          <a:bodyPr wrap="square">
            <a:spAutoFit/>
          </a:bodyPr>
          <a:lstStyle/>
          <a:p>
            <a:pPr algn="ctr"/>
            <a:r>
              <a:rPr lang="en-US" sz="2400" b="1" dirty="0" smtClean="0"/>
              <a:t>Conference “Investing for the Poor:  How Impact Investing Can Serve the Common Good </a:t>
            </a:r>
            <a:r>
              <a:rPr lang="en-US" sz="2400" b="1" dirty="0"/>
              <a:t>in the Light of </a:t>
            </a:r>
            <a:r>
              <a:rPr lang="en-US" sz="2400" b="1" i="1" dirty="0" err="1"/>
              <a:t>Evangelii</a:t>
            </a:r>
            <a:r>
              <a:rPr lang="en-US" sz="2400" b="1" i="1" dirty="0"/>
              <a:t> </a:t>
            </a:r>
            <a:r>
              <a:rPr lang="en-US" sz="2400" b="1" i="1" dirty="0" err="1"/>
              <a:t>Gaudium</a:t>
            </a:r>
            <a:r>
              <a:rPr lang="en-US" sz="2400" dirty="0"/>
              <a:t> </a:t>
            </a:r>
            <a:r>
              <a:rPr lang="en-US" sz="2400" b="1" dirty="0" smtClean="0"/>
              <a:t>”</a:t>
            </a:r>
            <a:r>
              <a:rPr lang="en-US" sz="2400" b="1" dirty="0"/>
              <a:t/>
            </a:r>
            <a:br>
              <a:rPr lang="en-US" sz="2400" b="1" dirty="0"/>
            </a:br>
            <a:endParaRPr lang="en-US" sz="2400" b="1" dirty="0" smtClean="0"/>
          </a:p>
          <a:p>
            <a:pPr algn="ctr"/>
            <a:r>
              <a:rPr lang="en-US" sz="2400" b="1" dirty="0" smtClean="0"/>
              <a:t>16-17 June 2014, Rome - Italy</a:t>
            </a:r>
            <a:endParaRPr lang="pt-PT" sz="2400" dirty="0"/>
          </a:p>
        </p:txBody>
      </p:sp>
    </p:spTree>
    <p:extLst>
      <p:ext uri="{BB962C8B-B14F-4D97-AF65-F5344CB8AC3E}">
        <p14:creationId xmlns:p14="http://schemas.microsoft.com/office/powerpoint/2010/main" val="2789769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pt-PT" dirty="0" smtClean="0"/>
              <a:t>Breaking Prejudices - 1</a:t>
            </a:r>
            <a:endParaRPr lang="pt-PT" dirty="0"/>
          </a:p>
        </p:txBody>
      </p:sp>
      <p:sp>
        <p:nvSpPr>
          <p:cNvPr id="3" name="Content Placeholder 2"/>
          <p:cNvSpPr>
            <a:spLocks noGrp="1"/>
          </p:cNvSpPr>
          <p:nvPr>
            <p:ph idx="1"/>
          </p:nvPr>
        </p:nvSpPr>
        <p:spPr>
          <a:xfrm>
            <a:off x="251520" y="1340768"/>
            <a:ext cx="8712968" cy="5517232"/>
          </a:xfrm>
        </p:spPr>
        <p:txBody>
          <a:bodyPr>
            <a:normAutofit/>
          </a:bodyPr>
          <a:lstStyle/>
          <a:p>
            <a:pPr>
              <a:spcBef>
                <a:spcPts val="2400"/>
              </a:spcBef>
            </a:pPr>
            <a:endParaRPr lang="pt-PT" sz="2800" dirty="0" smtClean="0"/>
          </a:p>
          <a:p>
            <a:pPr>
              <a:spcBef>
                <a:spcPts val="2400"/>
              </a:spcBef>
            </a:pPr>
            <a:endParaRPr lang="pt-PT" sz="2800" dirty="0"/>
          </a:p>
          <a:p>
            <a:pPr marL="0" indent="0">
              <a:spcBef>
                <a:spcPts val="2400"/>
              </a:spcBef>
              <a:buNone/>
            </a:pPr>
            <a:endParaRPr lang="pt-PT" sz="2800" dirty="0" smtClean="0"/>
          </a:p>
          <a:p>
            <a:pPr marL="0" indent="0">
              <a:spcBef>
                <a:spcPts val="2400"/>
              </a:spcBef>
              <a:buNone/>
            </a:pPr>
            <a:endParaRPr lang="pt-PT" sz="800" dirty="0" smtClean="0"/>
          </a:p>
          <a:p>
            <a:pPr>
              <a:spcBef>
                <a:spcPts val="2400"/>
              </a:spcBef>
            </a:pPr>
            <a:r>
              <a:rPr lang="pt-PT" sz="2800" dirty="0" smtClean="0"/>
              <a:t>João, an entrepreneur </a:t>
            </a:r>
            <a:r>
              <a:rPr lang="pt-PT" sz="2800" dirty="0"/>
              <a:t>in </a:t>
            </a:r>
            <a:r>
              <a:rPr lang="pt-PT" sz="2800" dirty="0" smtClean="0"/>
              <a:t>Brazil, </a:t>
            </a:r>
            <a:r>
              <a:rPr lang="pt-PT" sz="2800" dirty="0"/>
              <a:t>developed an </a:t>
            </a:r>
            <a:r>
              <a:rPr lang="pt-PT" sz="2800" dirty="0" smtClean="0"/>
              <a:t>innovative </a:t>
            </a:r>
            <a:r>
              <a:rPr lang="pt-PT" sz="2800" dirty="0"/>
              <a:t>software solution to teach English to </a:t>
            </a:r>
            <a:r>
              <a:rPr lang="pt-PT" sz="2800" dirty="0" smtClean="0"/>
              <a:t>poor kids from </a:t>
            </a:r>
            <a:r>
              <a:rPr lang="pt-PT" sz="2800" dirty="0"/>
              <a:t>the </a:t>
            </a:r>
            <a:r>
              <a:rPr lang="pt-PT" sz="2800" dirty="0" smtClean="0"/>
              <a:t>favelas. </a:t>
            </a:r>
            <a:r>
              <a:rPr lang="pt-PT" sz="2800" dirty="0"/>
              <a:t>The </a:t>
            </a:r>
            <a:r>
              <a:rPr lang="pt-PT" sz="2800" dirty="0" smtClean="0"/>
              <a:t>charity </a:t>
            </a:r>
            <a:r>
              <a:rPr lang="pt-PT" sz="2800" dirty="0"/>
              <a:t>he founded </a:t>
            </a:r>
            <a:r>
              <a:rPr lang="pt-PT" sz="2800" dirty="0" smtClean="0"/>
              <a:t>and leads </a:t>
            </a:r>
            <a:r>
              <a:rPr lang="pt-PT" sz="2800" dirty="0"/>
              <a:t>helped more than 2</a:t>
            </a:r>
            <a:r>
              <a:rPr lang="pt-PT" sz="2800" dirty="0" smtClean="0"/>
              <a:t>,000,000 beneficiaries  </a:t>
            </a:r>
            <a:r>
              <a:rPr lang="pt-PT" sz="2800" dirty="0"/>
              <a:t>learn English and enter University. He received $US </a:t>
            </a:r>
            <a:r>
              <a:rPr lang="pt-PT" sz="2800" dirty="0" smtClean="0"/>
              <a:t>1M </a:t>
            </a:r>
            <a:r>
              <a:rPr lang="pt-PT" sz="2800" dirty="0"/>
              <a:t>in salary last year.</a:t>
            </a:r>
          </a:p>
          <a:p>
            <a:endParaRPr lang="pt-PT" sz="2800" dirty="0"/>
          </a:p>
        </p:txBody>
      </p:sp>
    </p:spTree>
    <p:extLst>
      <p:ext uri="{BB962C8B-B14F-4D97-AF65-F5344CB8AC3E}">
        <p14:creationId xmlns:p14="http://schemas.microsoft.com/office/powerpoint/2010/main" val="3211639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pt-PT" dirty="0" smtClean="0"/>
              <a:t>Breaking Prejudices - 1</a:t>
            </a:r>
            <a:endParaRPr lang="pt-PT" dirty="0"/>
          </a:p>
        </p:txBody>
      </p:sp>
      <p:sp>
        <p:nvSpPr>
          <p:cNvPr id="3" name="Content Placeholder 2"/>
          <p:cNvSpPr>
            <a:spLocks noGrp="1"/>
          </p:cNvSpPr>
          <p:nvPr>
            <p:ph idx="1"/>
          </p:nvPr>
        </p:nvSpPr>
        <p:spPr>
          <a:xfrm>
            <a:off x="251520" y="1340768"/>
            <a:ext cx="8712968" cy="5112568"/>
          </a:xfrm>
        </p:spPr>
        <p:txBody>
          <a:bodyPr>
            <a:normAutofit/>
          </a:bodyPr>
          <a:lstStyle/>
          <a:p>
            <a:r>
              <a:rPr lang="pt-PT" sz="2800" dirty="0" smtClean="0"/>
              <a:t>Chico, an entrepreneur in Brazil developed an innovative software solution to teach English to affluent school-kids from the cities. The business he founded and leads helped more than 2,000,000 clients learn English and enter University. He received $US 1M in salary last year.</a:t>
            </a:r>
          </a:p>
          <a:p>
            <a:pPr marL="0" indent="0">
              <a:buNone/>
            </a:pPr>
            <a:endParaRPr lang="pt-PT" sz="2800" dirty="0" smtClean="0"/>
          </a:p>
          <a:p>
            <a:r>
              <a:rPr lang="pt-PT" sz="2800" dirty="0" smtClean="0"/>
              <a:t>João, </a:t>
            </a:r>
            <a:r>
              <a:rPr lang="pt-PT" sz="2800" dirty="0"/>
              <a:t>an entrepreneur in Brazil developed an innovative software solution to teach English to poor kids from the favelas. The </a:t>
            </a:r>
            <a:r>
              <a:rPr lang="pt-PT" sz="2800" dirty="0" smtClean="0"/>
              <a:t>charity </a:t>
            </a:r>
            <a:r>
              <a:rPr lang="pt-PT" sz="2800" dirty="0"/>
              <a:t>he founded and leads helped more than 2,000,000 beneficiaries  learn English and enter University. He received $US </a:t>
            </a:r>
            <a:r>
              <a:rPr lang="pt-PT" sz="2800" dirty="0" smtClean="0"/>
              <a:t>1M </a:t>
            </a:r>
            <a:r>
              <a:rPr lang="pt-PT" sz="2800" dirty="0"/>
              <a:t>in salary last year.</a:t>
            </a:r>
          </a:p>
          <a:p>
            <a:endParaRPr lang="pt-PT" sz="2800" dirty="0" smtClean="0"/>
          </a:p>
          <a:p>
            <a:pPr marL="0" indent="0">
              <a:buNone/>
            </a:pPr>
            <a:endParaRPr lang="pt-PT" sz="2800" dirty="0"/>
          </a:p>
        </p:txBody>
      </p:sp>
    </p:spTree>
    <p:extLst>
      <p:ext uri="{BB962C8B-B14F-4D97-AF65-F5344CB8AC3E}">
        <p14:creationId xmlns:p14="http://schemas.microsoft.com/office/powerpoint/2010/main" val="1508978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936104"/>
          </a:xfrm>
        </p:spPr>
        <p:txBody>
          <a:bodyPr/>
          <a:lstStyle/>
          <a:p>
            <a:r>
              <a:rPr lang="pt-PT" dirty="0" smtClean="0"/>
              <a:t>Why this Prejudice?</a:t>
            </a:r>
            <a:endParaRPr lang="pt-PT" dirty="0"/>
          </a:p>
        </p:txBody>
      </p:sp>
      <p:sp>
        <p:nvSpPr>
          <p:cNvPr id="3" name="Content Placeholder 2"/>
          <p:cNvSpPr>
            <a:spLocks noGrp="1"/>
          </p:cNvSpPr>
          <p:nvPr>
            <p:ph idx="1"/>
          </p:nvPr>
        </p:nvSpPr>
        <p:spPr>
          <a:xfrm>
            <a:off x="251520" y="1052736"/>
            <a:ext cx="8712968" cy="5112568"/>
          </a:xfrm>
        </p:spPr>
        <p:txBody>
          <a:bodyPr>
            <a:normAutofit fontScale="92500"/>
          </a:bodyPr>
          <a:lstStyle/>
          <a:p>
            <a:r>
              <a:rPr lang="pt-PT" sz="2800" b="1" dirty="0" smtClean="0"/>
              <a:t>It is wrong to make money from the poor...</a:t>
            </a:r>
          </a:p>
          <a:p>
            <a:pPr marL="0" indent="0">
              <a:buNone/>
            </a:pPr>
            <a:r>
              <a:rPr lang="pt-PT" sz="2800" dirty="0" smtClean="0"/>
              <a:t>-   this leads to the implication that one should make less money serving the poor than serving the rich</a:t>
            </a:r>
          </a:p>
          <a:p>
            <a:pPr marL="0" indent="0">
              <a:buNone/>
            </a:pPr>
            <a:endParaRPr lang="pt-PT" sz="2800" dirty="0" smtClean="0"/>
          </a:p>
          <a:p>
            <a:r>
              <a:rPr lang="pt-PT" sz="2800" b="1" dirty="0"/>
              <a:t>T</a:t>
            </a:r>
            <a:r>
              <a:rPr lang="pt-PT" sz="2800" b="1" dirty="0" smtClean="0"/>
              <a:t>he poor are weaker and should be protected...</a:t>
            </a:r>
            <a:endParaRPr lang="pt-PT" sz="2800" b="1" dirty="0"/>
          </a:p>
          <a:p>
            <a:pPr>
              <a:buFontTx/>
              <a:buChar char="-"/>
            </a:pPr>
            <a:r>
              <a:rPr lang="pt-PT" sz="2800" dirty="0" smtClean="0"/>
              <a:t>But we have learned in decades of Base of the Pyramid business that poor people want and can be treated as consumers with choices and preferences and ability to pay</a:t>
            </a:r>
          </a:p>
          <a:p>
            <a:pPr marL="0" indent="0">
              <a:buNone/>
            </a:pPr>
            <a:endParaRPr lang="pt-PT" sz="2800" b="1" dirty="0" smtClean="0"/>
          </a:p>
          <a:p>
            <a:r>
              <a:rPr lang="pt-PT" sz="2800" b="1" dirty="0" smtClean="0"/>
              <a:t>The profit motivation will lead to lower impact...</a:t>
            </a:r>
          </a:p>
          <a:p>
            <a:pPr marL="0" indent="0">
              <a:buNone/>
            </a:pPr>
            <a:r>
              <a:rPr lang="pt-PT" sz="2800" b="1" dirty="0" smtClean="0"/>
              <a:t>-  </a:t>
            </a:r>
            <a:r>
              <a:rPr lang="pt-PT" sz="2800" dirty="0" smtClean="0"/>
              <a:t>This is the most difficult issue to address...</a:t>
            </a:r>
            <a:endParaRPr lang="pt-PT" sz="2800" dirty="0"/>
          </a:p>
          <a:p>
            <a:pPr marL="0" indent="0">
              <a:buNone/>
            </a:pPr>
            <a:endParaRPr lang="pt-PT" sz="2800" dirty="0" smtClean="0"/>
          </a:p>
          <a:p>
            <a:pPr>
              <a:buFontTx/>
              <a:buChar char="-"/>
            </a:pPr>
            <a:endParaRPr lang="pt-PT" sz="2800" dirty="0" smtClean="0"/>
          </a:p>
          <a:p>
            <a:pPr marL="0" indent="0">
              <a:buNone/>
            </a:pPr>
            <a:endParaRPr lang="pt-PT" sz="2800" dirty="0"/>
          </a:p>
        </p:txBody>
      </p:sp>
    </p:spTree>
    <p:extLst>
      <p:ext uri="{BB962C8B-B14F-4D97-AF65-F5344CB8AC3E}">
        <p14:creationId xmlns:p14="http://schemas.microsoft.com/office/powerpoint/2010/main" val="426263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44624"/>
            <a:ext cx="8280920" cy="1143000"/>
          </a:xfrm>
        </p:spPr>
        <p:txBody>
          <a:bodyPr>
            <a:noAutofit/>
          </a:bodyPr>
          <a:lstStyle/>
          <a:p>
            <a:r>
              <a:rPr lang="pt-PT" sz="3600" b="1" dirty="0" smtClean="0"/>
              <a:t>The (Mis)Alignment of Profit and Impact?</a:t>
            </a:r>
            <a:endParaRPr lang="pt-PT" sz="3600" b="1" dirty="0"/>
          </a:p>
        </p:txBody>
      </p:sp>
      <p:sp>
        <p:nvSpPr>
          <p:cNvPr id="3" name="Content Placeholder 2"/>
          <p:cNvSpPr>
            <a:spLocks noGrp="1"/>
          </p:cNvSpPr>
          <p:nvPr>
            <p:ph idx="1"/>
          </p:nvPr>
        </p:nvSpPr>
        <p:spPr>
          <a:xfrm>
            <a:off x="107504" y="1495325"/>
            <a:ext cx="9036496" cy="4525963"/>
          </a:xfrm>
        </p:spPr>
        <p:txBody>
          <a:bodyPr>
            <a:normAutofit fontScale="92500"/>
          </a:bodyPr>
          <a:lstStyle/>
          <a:p>
            <a:r>
              <a:rPr lang="pt-PT" sz="3000" dirty="0" smtClean="0"/>
              <a:t>Two tales of microcredit: Bangladesh and India</a:t>
            </a:r>
          </a:p>
          <a:p>
            <a:pPr marL="0" indent="0">
              <a:buNone/>
            </a:pPr>
            <a:endParaRPr lang="pt-PT" sz="3000" dirty="0"/>
          </a:p>
          <a:p>
            <a:r>
              <a:rPr lang="pt-PT" sz="3000" dirty="0"/>
              <a:t>A</a:t>
            </a:r>
            <a:r>
              <a:rPr lang="pt-PT" sz="3000" dirty="0" smtClean="0"/>
              <a:t> strategic choice to focus on areas of high alignment</a:t>
            </a:r>
          </a:p>
          <a:p>
            <a:pPr lvl="1"/>
            <a:r>
              <a:rPr lang="pt-PT" sz="2200" dirty="0" smtClean="0"/>
              <a:t>Domains with value spillovers: education, health, housing, food, employment</a:t>
            </a:r>
          </a:p>
          <a:p>
            <a:pPr lvl="1"/>
            <a:r>
              <a:rPr lang="pt-PT" sz="2200" dirty="0" smtClean="0"/>
              <a:t>Access to infrastructure: energy, water, transport, communication, finance</a:t>
            </a:r>
          </a:p>
          <a:p>
            <a:pPr lvl="1"/>
            <a:r>
              <a:rPr lang="pt-PT" sz="2200" dirty="0" smtClean="0"/>
              <a:t>Focus on clients who are excluded or disadvantaged</a:t>
            </a:r>
            <a:endParaRPr lang="pt-PT" sz="2400" dirty="0" smtClean="0"/>
          </a:p>
          <a:p>
            <a:pPr marL="457200" lvl="1" indent="0">
              <a:buNone/>
            </a:pPr>
            <a:endParaRPr lang="pt-PT" sz="2600" dirty="0"/>
          </a:p>
          <a:p>
            <a:r>
              <a:rPr lang="pt-PT" sz="3000" dirty="0" smtClean="0"/>
              <a:t>Design business models for perfect alignment</a:t>
            </a:r>
          </a:p>
          <a:p>
            <a:pPr lvl="1"/>
            <a:r>
              <a:rPr lang="pt-PT" sz="2600" dirty="0" smtClean="0"/>
              <a:t>Microinsurance for HIV positive patients in South Africa</a:t>
            </a:r>
          </a:p>
          <a:p>
            <a:pPr lvl="1"/>
            <a:r>
              <a:rPr lang="pt-PT" sz="2600" dirty="0" smtClean="0"/>
              <a:t>Chico and João (Brazilian entrepreneurs) revisited</a:t>
            </a:r>
            <a:endParaRPr lang="pt-PT" sz="2600" dirty="0"/>
          </a:p>
        </p:txBody>
      </p:sp>
    </p:spTree>
    <p:extLst>
      <p:ext uri="{BB962C8B-B14F-4D97-AF65-F5344CB8AC3E}">
        <p14:creationId xmlns:p14="http://schemas.microsoft.com/office/powerpoint/2010/main" val="3114318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pt-PT" dirty="0" smtClean="0"/>
              <a:t>Breaking Prejudices - 2</a:t>
            </a:r>
            <a:endParaRPr lang="pt-PT" dirty="0"/>
          </a:p>
        </p:txBody>
      </p:sp>
      <p:sp>
        <p:nvSpPr>
          <p:cNvPr id="3" name="Content Placeholder 2"/>
          <p:cNvSpPr>
            <a:spLocks noGrp="1"/>
          </p:cNvSpPr>
          <p:nvPr>
            <p:ph idx="1"/>
          </p:nvPr>
        </p:nvSpPr>
        <p:spPr>
          <a:xfrm>
            <a:off x="323528" y="1412776"/>
            <a:ext cx="8640960" cy="5328592"/>
          </a:xfrm>
        </p:spPr>
        <p:txBody>
          <a:bodyPr>
            <a:normAutofit/>
          </a:bodyPr>
          <a:lstStyle/>
          <a:p>
            <a:r>
              <a:rPr lang="pt-PT" dirty="0" smtClean="0"/>
              <a:t>You invested last year 10,000 euros in a business in Italy that serves the elderly by building and managing retirement homes. They found an innovative way to cut costs while maintaining the quality of care and made 10M euros of profit that year. They ask your for more capital to grow.</a:t>
            </a:r>
          </a:p>
        </p:txBody>
      </p:sp>
    </p:spTree>
    <p:extLst>
      <p:ext uri="{BB962C8B-B14F-4D97-AF65-F5344CB8AC3E}">
        <p14:creationId xmlns:p14="http://schemas.microsoft.com/office/powerpoint/2010/main" val="1059574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pt-PT" dirty="0" smtClean="0"/>
              <a:t>Breaking Prejudices - 2</a:t>
            </a:r>
            <a:endParaRPr lang="pt-PT" dirty="0"/>
          </a:p>
        </p:txBody>
      </p:sp>
      <p:sp>
        <p:nvSpPr>
          <p:cNvPr id="3" name="Content Placeholder 2"/>
          <p:cNvSpPr>
            <a:spLocks noGrp="1"/>
          </p:cNvSpPr>
          <p:nvPr>
            <p:ph idx="1"/>
          </p:nvPr>
        </p:nvSpPr>
        <p:spPr>
          <a:xfrm>
            <a:off x="179512" y="1495325"/>
            <a:ext cx="8964488" cy="4525963"/>
          </a:xfrm>
        </p:spPr>
        <p:txBody>
          <a:bodyPr/>
          <a:lstStyle/>
          <a:p>
            <a:r>
              <a:rPr lang="pt-PT" dirty="0" smtClean="0"/>
              <a:t>You donated 10,000 euros last year to a charity in Italy that serves the elderly by building and managing retirement homes. They found an innovative way to cut costs while maintaning the quality of care and made 10M euros of profits that year. They ask you for more donations to grow.</a:t>
            </a:r>
          </a:p>
        </p:txBody>
      </p:sp>
    </p:spTree>
    <p:extLst>
      <p:ext uri="{BB962C8B-B14F-4D97-AF65-F5344CB8AC3E}">
        <p14:creationId xmlns:p14="http://schemas.microsoft.com/office/powerpoint/2010/main" val="266132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116632"/>
            <a:ext cx="8568952" cy="1143000"/>
          </a:xfrm>
        </p:spPr>
        <p:txBody>
          <a:bodyPr>
            <a:normAutofit/>
          </a:bodyPr>
          <a:lstStyle/>
          <a:p>
            <a:r>
              <a:rPr lang="pt-PT" dirty="0" smtClean="0"/>
              <a:t>The First Principle of Sustainability</a:t>
            </a:r>
            <a:endParaRPr lang="pt-PT" dirty="0"/>
          </a:p>
        </p:txBody>
      </p:sp>
      <p:sp>
        <p:nvSpPr>
          <p:cNvPr id="3" name="Content Placeholder 2"/>
          <p:cNvSpPr>
            <a:spLocks noGrp="1"/>
          </p:cNvSpPr>
          <p:nvPr>
            <p:ph idx="1"/>
          </p:nvPr>
        </p:nvSpPr>
        <p:spPr>
          <a:xfrm>
            <a:off x="179512" y="1351309"/>
            <a:ext cx="8712968" cy="5030019"/>
          </a:xfrm>
        </p:spPr>
        <p:txBody>
          <a:bodyPr>
            <a:normAutofit fontScale="92500"/>
          </a:bodyPr>
          <a:lstStyle/>
          <a:p>
            <a:r>
              <a:rPr lang="pt-PT" dirty="0" smtClean="0"/>
              <a:t>An organization that is not able to provide a fair reward to its key resource providers is in a path of self-destruction.</a:t>
            </a:r>
          </a:p>
          <a:p>
            <a:pPr lvl="1"/>
            <a:r>
              <a:rPr lang="pt-PT" dirty="0" smtClean="0"/>
              <a:t>Profit is no more or less than the reward to the equity capital providers and to entrepreneurial talent for a job well done (salary is the reward for labour, interest is the reward for loans, market price is the reward for suppliers, emotional benefits is the reward for volunteers)</a:t>
            </a:r>
          </a:p>
          <a:p>
            <a:pPr lvl="1"/>
            <a:r>
              <a:rPr lang="pt-PT" dirty="0" smtClean="0"/>
              <a:t>For a charity that cannot pay dividends, accumulated profits is the best source of long-term capital and will lead to organizational strength and resilience</a:t>
            </a:r>
          </a:p>
        </p:txBody>
      </p:sp>
    </p:spTree>
    <p:extLst>
      <p:ext uri="{BB962C8B-B14F-4D97-AF65-F5344CB8AC3E}">
        <p14:creationId xmlns:p14="http://schemas.microsoft.com/office/powerpoint/2010/main" val="224384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116632"/>
            <a:ext cx="8229600" cy="1143000"/>
          </a:xfrm>
        </p:spPr>
        <p:txBody>
          <a:bodyPr>
            <a:normAutofit fontScale="90000"/>
          </a:bodyPr>
          <a:lstStyle/>
          <a:p>
            <a:r>
              <a:rPr lang="pt-PT" dirty="0" smtClean="0"/>
              <a:t>The Second Principle of Sustainability</a:t>
            </a:r>
            <a:endParaRPr lang="pt-PT" dirty="0"/>
          </a:p>
        </p:txBody>
      </p:sp>
      <p:sp>
        <p:nvSpPr>
          <p:cNvPr id="3" name="Content Placeholder 2"/>
          <p:cNvSpPr>
            <a:spLocks noGrp="1"/>
          </p:cNvSpPr>
          <p:nvPr>
            <p:ph idx="1"/>
          </p:nvPr>
        </p:nvSpPr>
        <p:spPr>
          <a:xfrm>
            <a:off x="277688" y="1600200"/>
            <a:ext cx="8686800" cy="4525963"/>
          </a:xfrm>
        </p:spPr>
        <p:txBody>
          <a:bodyPr>
            <a:normAutofit lnSpcReduction="10000"/>
          </a:bodyPr>
          <a:lstStyle/>
          <a:p>
            <a:pPr marL="0" indent="0">
              <a:buNone/>
            </a:pPr>
            <a:r>
              <a:rPr lang="pt-PT" dirty="0" smtClean="0"/>
              <a:t>A business is only truly sustainable when it is designed to create positive impact for its clients and key stakehlders</a:t>
            </a:r>
          </a:p>
          <a:p>
            <a:r>
              <a:rPr lang="pt-PT" dirty="0" smtClean="0"/>
              <a:t>The defining element of an impact business is overriding concern with sustainability of value creation for clients/stakeholders (and/or planet).</a:t>
            </a:r>
          </a:p>
          <a:p>
            <a:pPr lvl="1">
              <a:spcBef>
                <a:spcPts val="1800"/>
              </a:spcBef>
            </a:pPr>
            <a:r>
              <a:rPr lang="pt-PT" dirty="0" smtClean="0"/>
              <a:t>This sets impact businesses apart from commercial businesses, which have an overriding concern with maximizing value for the owners</a:t>
            </a:r>
            <a:endParaRPr lang="pt-PT" dirty="0"/>
          </a:p>
        </p:txBody>
      </p:sp>
    </p:spTree>
    <p:extLst>
      <p:ext uri="{BB962C8B-B14F-4D97-AF65-F5344CB8AC3E}">
        <p14:creationId xmlns:p14="http://schemas.microsoft.com/office/powerpoint/2010/main" val="13003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44624"/>
            <a:ext cx="7560840" cy="1143000"/>
          </a:xfrm>
        </p:spPr>
        <p:txBody>
          <a:bodyPr>
            <a:normAutofit/>
          </a:bodyPr>
          <a:lstStyle/>
          <a:p>
            <a:r>
              <a:rPr lang="pt-PT" sz="4200" dirty="0" smtClean="0"/>
              <a:t>Rewarding the Right Outcomes</a:t>
            </a:r>
            <a:endParaRPr lang="pt-PT" sz="4200" dirty="0"/>
          </a:p>
        </p:txBody>
      </p:sp>
      <p:sp>
        <p:nvSpPr>
          <p:cNvPr id="3" name="Content Placeholder 2"/>
          <p:cNvSpPr>
            <a:spLocks noGrp="1"/>
          </p:cNvSpPr>
          <p:nvPr>
            <p:ph idx="1"/>
          </p:nvPr>
        </p:nvSpPr>
        <p:spPr>
          <a:xfrm>
            <a:off x="35496" y="1484784"/>
            <a:ext cx="9108504" cy="4896544"/>
          </a:xfrm>
        </p:spPr>
        <p:txBody>
          <a:bodyPr>
            <a:normAutofit fontScale="85000" lnSpcReduction="10000"/>
          </a:bodyPr>
          <a:lstStyle/>
          <a:p>
            <a:r>
              <a:rPr lang="pt-PT" dirty="0" smtClean="0"/>
              <a:t>Everything bad that happens in the Economy and Markets is not because we reward people generously, but because we start rewarding the wrong outcomes... Examples:</a:t>
            </a:r>
          </a:p>
          <a:p>
            <a:pPr lvl="1"/>
            <a:r>
              <a:rPr lang="pt-PT" dirty="0" smtClean="0"/>
              <a:t>Rewarding revenue growth (two tales of microfinance revisited as well as the financial crisis)</a:t>
            </a:r>
          </a:p>
          <a:p>
            <a:pPr lvl="1"/>
            <a:r>
              <a:rPr lang="pt-PT" dirty="0" smtClean="0"/>
              <a:t>Rewarding short-term profits or asset appreciation (speculation)</a:t>
            </a:r>
          </a:p>
          <a:p>
            <a:pPr lvl="1"/>
            <a:r>
              <a:rPr lang="pt-PT" dirty="0" smtClean="0"/>
              <a:t>Rewarding stock price increases (perception of value)</a:t>
            </a:r>
          </a:p>
          <a:p>
            <a:pPr lvl="1"/>
            <a:r>
              <a:rPr lang="pt-PT" dirty="0" smtClean="0"/>
              <a:t>Rewarding quarterly sales quotas</a:t>
            </a:r>
          </a:p>
          <a:p>
            <a:pPr lvl="1"/>
            <a:r>
              <a:rPr lang="pt-PT" dirty="0" smtClean="0"/>
              <a:t>Rewarding potential acquisition values</a:t>
            </a:r>
          </a:p>
          <a:p>
            <a:pPr lvl="1"/>
            <a:r>
              <a:rPr lang="pt-PT" dirty="0" smtClean="0"/>
              <a:t>... And so on</a:t>
            </a:r>
          </a:p>
          <a:p>
            <a:pPr lvl="1"/>
            <a:endParaRPr lang="pt-PT" dirty="0" smtClean="0"/>
          </a:p>
          <a:p>
            <a:pPr marL="457200" lvl="1" indent="0">
              <a:buNone/>
            </a:pPr>
            <a:r>
              <a:rPr lang="pt-PT" sz="3300" b="1" dirty="0" smtClean="0"/>
              <a:t>Instead,  we should reward long-term profits and impact</a:t>
            </a:r>
          </a:p>
          <a:p>
            <a:pPr lvl="1"/>
            <a:endParaRPr lang="pt-PT" dirty="0" smtClean="0"/>
          </a:p>
          <a:p>
            <a:pPr lvl="1"/>
            <a:endParaRPr lang="pt-PT" dirty="0"/>
          </a:p>
        </p:txBody>
      </p:sp>
    </p:spTree>
    <p:extLst>
      <p:ext uri="{BB962C8B-B14F-4D97-AF65-F5344CB8AC3E}">
        <p14:creationId xmlns:p14="http://schemas.microsoft.com/office/powerpoint/2010/main" val="2709458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44624"/>
            <a:ext cx="8229600" cy="1143000"/>
          </a:xfrm>
        </p:spPr>
        <p:txBody>
          <a:bodyPr>
            <a:normAutofit fontScale="90000"/>
          </a:bodyPr>
          <a:lstStyle/>
          <a:p>
            <a:r>
              <a:rPr lang="pt-PT" dirty="0" smtClean="0"/>
              <a:t>The Importance of Measuring Impact</a:t>
            </a:r>
            <a:endParaRPr lang="pt-PT" dirty="0"/>
          </a:p>
        </p:txBody>
      </p:sp>
      <p:sp>
        <p:nvSpPr>
          <p:cNvPr id="3" name="Content Placeholder 2"/>
          <p:cNvSpPr>
            <a:spLocks noGrp="1"/>
          </p:cNvSpPr>
          <p:nvPr>
            <p:ph idx="1"/>
          </p:nvPr>
        </p:nvSpPr>
        <p:spPr>
          <a:xfrm>
            <a:off x="179512" y="1124744"/>
            <a:ext cx="8964488" cy="5733256"/>
          </a:xfrm>
        </p:spPr>
        <p:txBody>
          <a:bodyPr>
            <a:normAutofit fontScale="62500" lnSpcReduction="20000"/>
          </a:bodyPr>
          <a:lstStyle/>
          <a:p>
            <a:pPr marL="0" indent="0">
              <a:buNone/>
            </a:pPr>
            <a:r>
              <a:rPr lang="pt-PT" sz="5100" dirty="0" smtClean="0"/>
              <a:t>Realizing the promise of impact investing depends on our ability to make progress in reliably measuring impact and achieving comparability of outcomes</a:t>
            </a:r>
          </a:p>
          <a:p>
            <a:pPr>
              <a:spcBef>
                <a:spcPts val="1200"/>
              </a:spcBef>
            </a:pPr>
            <a:r>
              <a:rPr lang="pt-PT" sz="4000" dirty="0" smtClean="0"/>
              <a:t>This is not the same as monetizing  all outcomes (e.g. </a:t>
            </a:r>
            <a:r>
              <a:rPr lang="pt-PT" sz="4000" dirty="0"/>
              <a:t>p</a:t>
            </a:r>
            <a:r>
              <a:rPr lang="pt-PT" sz="4000" dirty="0" smtClean="0"/>
              <a:t>utting a price on human life or happiness)... Example:</a:t>
            </a:r>
          </a:p>
          <a:p>
            <a:pPr>
              <a:spcBef>
                <a:spcPts val="1200"/>
              </a:spcBef>
              <a:buFontTx/>
              <a:buChar char="-"/>
            </a:pPr>
            <a:r>
              <a:rPr lang="pt-PT" sz="4000" dirty="0" smtClean="0"/>
              <a:t>Charity A is capable of saving 1000 lives and their regional intervention costs $2000 per beneficiary with 80% success</a:t>
            </a:r>
          </a:p>
          <a:p>
            <a:pPr>
              <a:spcBef>
                <a:spcPts val="1200"/>
              </a:spcBef>
              <a:buFontTx/>
              <a:buChar char="-"/>
            </a:pPr>
            <a:r>
              <a:rPr lang="pt-PT" sz="4000" dirty="0" smtClean="0"/>
              <a:t>Charity B at a local level can save 100 lives at a cost of $1000 per intervention with 90% success</a:t>
            </a:r>
          </a:p>
          <a:p>
            <a:pPr>
              <a:spcBef>
                <a:spcPts val="1200"/>
              </a:spcBef>
              <a:buFontTx/>
              <a:buChar char="-"/>
            </a:pPr>
            <a:r>
              <a:rPr lang="pt-PT" sz="4000" dirty="0" smtClean="0"/>
              <a:t>The dominant public solution at large scale costs $5000 per intervention and has 60% success</a:t>
            </a:r>
            <a:endParaRPr lang="pt-PT" sz="4000" dirty="0"/>
          </a:p>
          <a:p>
            <a:pPr marL="0" indent="0">
              <a:buNone/>
            </a:pPr>
            <a:endParaRPr lang="pt-PT" dirty="0" smtClean="0"/>
          </a:p>
          <a:p>
            <a:pPr marL="0" indent="0" algn="ctr">
              <a:buNone/>
            </a:pPr>
            <a:r>
              <a:rPr lang="pt-PT" sz="4300" b="1" dirty="0" smtClean="0"/>
              <a:t>The issue here is not so much creating a market but rather creating  incentives and mechanisms for systemic innovation in the provision of public services (impact bonds)</a:t>
            </a:r>
          </a:p>
        </p:txBody>
      </p:sp>
    </p:spTree>
    <p:extLst>
      <p:ext uri="{BB962C8B-B14F-4D97-AF65-F5344CB8AC3E}">
        <p14:creationId xmlns:p14="http://schemas.microsoft.com/office/powerpoint/2010/main" val="48856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My Message</a:t>
            </a:r>
            <a:endParaRPr lang="pt-PT" dirty="0"/>
          </a:p>
        </p:txBody>
      </p:sp>
      <p:sp>
        <p:nvSpPr>
          <p:cNvPr id="3" name="Content Placeholder 2"/>
          <p:cNvSpPr>
            <a:spLocks noGrp="1"/>
          </p:cNvSpPr>
          <p:nvPr>
            <p:ph idx="1"/>
          </p:nvPr>
        </p:nvSpPr>
        <p:spPr/>
        <p:txBody>
          <a:bodyPr/>
          <a:lstStyle/>
          <a:p>
            <a:r>
              <a:rPr lang="pt-PT" dirty="0" smtClean="0"/>
              <a:t>Societal Context</a:t>
            </a:r>
          </a:p>
          <a:p>
            <a:r>
              <a:rPr lang="pt-PT" dirty="0" smtClean="0"/>
              <a:t>A Vision for the Future</a:t>
            </a:r>
          </a:p>
          <a:p>
            <a:r>
              <a:rPr lang="pt-PT" dirty="0" smtClean="0"/>
              <a:t>Breaking Prejudices</a:t>
            </a:r>
          </a:p>
          <a:p>
            <a:r>
              <a:rPr lang="pt-PT" dirty="0" smtClean="0"/>
              <a:t>Principles of Sustainability</a:t>
            </a:r>
          </a:p>
          <a:p>
            <a:r>
              <a:rPr lang="pt-PT" dirty="0" smtClean="0"/>
              <a:t>Rewarding Good (and bad) Outcomes</a:t>
            </a:r>
          </a:p>
          <a:p>
            <a:r>
              <a:rPr lang="pt-PT" dirty="0" smtClean="0"/>
              <a:t>Impact Investing Menu</a:t>
            </a:r>
          </a:p>
          <a:p>
            <a:r>
              <a:rPr lang="pt-PT" dirty="0" smtClean="0"/>
              <a:t>The Promising Role of the Catholic Church</a:t>
            </a:r>
          </a:p>
        </p:txBody>
      </p:sp>
    </p:spTree>
    <p:extLst>
      <p:ext uri="{BB962C8B-B14F-4D97-AF65-F5344CB8AC3E}">
        <p14:creationId xmlns:p14="http://schemas.microsoft.com/office/powerpoint/2010/main" val="8555053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27384"/>
            <a:ext cx="8229600" cy="1143000"/>
          </a:xfrm>
        </p:spPr>
        <p:txBody>
          <a:bodyPr>
            <a:normAutofit fontScale="90000"/>
          </a:bodyPr>
          <a:lstStyle/>
          <a:p>
            <a:r>
              <a:rPr lang="pt-PT" dirty="0" smtClean="0"/>
              <a:t>A Menu of Impact Investing choices</a:t>
            </a:r>
            <a:endParaRPr lang="pt-PT" dirty="0"/>
          </a:p>
        </p:txBody>
      </p:sp>
      <p:sp>
        <p:nvSpPr>
          <p:cNvPr id="3" name="Content Placeholder 2"/>
          <p:cNvSpPr>
            <a:spLocks noGrp="1"/>
          </p:cNvSpPr>
          <p:nvPr>
            <p:ph idx="1"/>
          </p:nvPr>
        </p:nvSpPr>
        <p:spPr>
          <a:xfrm>
            <a:off x="457200" y="1224136"/>
            <a:ext cx="8507288" cy="5589240"/>
          </a:xfrm>
          <a:ln>
            <a:solidFill>
              <a:schemeClr val="accent1"/>
            </a:solidFill>
          </a:ln>
        </p:spPr>
        <p:txBody>
          <a:bodyPr>
            <a:normAutofit fontScale="77500" lnSpcReduction="20000"/>
          </a:bodyPr>
          <a:lstStyle/>
          <a:p>
            <a:pPr marL="0" indent="0">
              <a:buNone/>
            </a:pPr>
            <a:r>
              <a:rPr lang="pt-PT" dirty="0" smtClean="0"/>
              <a:t>One size does not fit all – there are different types of societal problems requiring different solutions and may benefit from different flavours of impact investing: </a:t>
            </a:r>
          </a:p>
          <a:p>
            <a:pPr>
              <a:spcBef>
                <a:spcPts val="1500"/>
              </a:spcBef>
            </a:pPr>
            <a:r>
              <a:rPr lang="pt-PT" dirty="0"/>
              <a:t>Societal Problems that can be solved through market </a:t>
            </a:r>
            <a:r>
              <a:rPr lang="pt-PT" dirty="0" smtClean="0"/>
              <a:t>mechanisms (product or service that clients can buy):  </a:t>
            </a:r>
            <a:r>
              <a:rPr lang="pt-PT" b="1" dirty="0" smtClean="0"/>
              <a:t>Impact Investing Funds</a:t>
            </a:r>
            <a:endParaRPr lang="pt-PT" b="1" dirty="0"/>
          </a:p>
          <a:p>
            <a:pPr>
              <a:spcBef>
                <a:spcPts val="1500"/>
              </a:spcBef>
            </a:pPr>
            <a:r>
              <a:rPr lang="pt-PT" dirty="0"/>
              <a:t>Societal Problems that are typically </a:t>
            </a:r>
            <a:r>
              <a:rPr lang="pt-PT" dirty="0" smtClean="0"/>
              <a:t>the purview of public authorities (public goods): </a:t>
            </a:r>
            <a:r>
              <a:rPr lang="pt-PT" b="1" dirty="0"/>
              <a:t>S</a:t>
            </a:r>
            <a:r>
              <a:rPr lang="pt-PT" b="1" dirty="0" smtClean="0"/>
              <a:t>ocial </a:t>
            </a:r>
            <a:r>
              <a:rPr lang="pt-PT" b="1" dirty="0"/>
              <a:t>I</a:t>
            </a:r>
            <a:r>
              <a:rPr lang="pt-PT" b="1" dirty="0" smtClean="0"/>
              <a:t>mpact </a:t>
            </a:r>
            <a:r>
              <a:rPr lang="pt-PT" b="1" dirty="0"/>
              <a:t>B</a:t>
            </a:r>
            <a:r>
              <a:rPr lang="pt-PT" b="1" dirty="0" smtClean="0"/>
              <a:t>onds </a:t>
            </a:r>
            <a:endParaRPr lang="pt-PT" b="1" dirty="0"/>
          </a:p>
          <a:p>
            <a:pPr>
              <a:spcBef>
                <a:spcPts val="1500"/>
              </a:spcBef>
            </a:pPr>
            <a:r>
              <a:rPr lang="pt-PT" dirty="0"/>
              <a:t>Societal </a:t>
            </a:r>
            <a:r>
              <a:rPr lang="pt-PT" dirty="0" smtClean="0"/>
              <a:t>problems that involve marginal segments of the population who are severily excluded (charitable services): </a:t>
            </a:r>
            <a:r>
              <a:rPr lang="pt-PT" b="1" dirty="0"/>
              <a:t>V</a:t>
            </a:r>
            <a:r>
              <a:rPr lang="pt-PT" b="1" dirty="0" smtClean="0"/>
              <a:t>enture </a:t>
            </a:r>
            <a:r>
              <a:rPr lang="pt-PT" b="1" dirty="0"/>
              <a:t>P</a:t>
            </a:r>
            <a:r>
              <a:rPr lang="pt-PT" b="1" dirty="0" smtClean="0"/>
              <a:t>hilanthropy</a:t>
            </a:r>
          </a:p>
          <a:p>
            <a:pPr marL="0" indent="0">
              <a:buNone/>
            </a:pPr>
            <a:endParaRPr lang="pt-PT" b="1" dirty="0" smtClean="0"/>
          </a:p>
          <a:p>
            <a:pPr marL="0" indent="0" algn="ctr">
              <a:buNone/>
            </a:pPr>
            <a:r>
              <a:rPr lang="pt-PT" b="1" dirty="0" smtClean="0"/>
              <a:t>Different flavours but with the common goal of fueling social entrepreneurship to deliver social innovations and building the capacity in our society and systems to mainstream them</a:t>
            </a:r>
            <a:endParaRPr lang="pt-PT" b="1" dirty="0"/>
          </a:p>
          <a:p>
            <a:pPr marL="0" indent="0">
              <a:buNone/>
            </a:pPr>
            <a:endParaRPr lang="pt-PT" dirty="0" smtClean="0"/>
          </a:p>
          <a:p>
            <a:endParaRPr lang="pt-PT" dirty="0" smtClean="0"/>
          </a:p>
        </p:txBody>
      </p:sp>
    </p:spTree>
    <p:extLst>
      <p:ext uri="{BB962C8B-B14F-4D97-AF65-F5344CB8AC3E}">
        <p14:creationId xmlns:p14="http://schemas.microsoft.com/office/powerpoint/2010/main" val="324294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576" y="-207601"/>
            <a:ext cx="8141096" cy="1188329"/>
          </a:xfrm>
        </p:spPr>
        <p:txBody>
          <a:bodyPr>
            <a:normAutofit/>
          </a:bodyPr>
          <a:lstStyle/>
          <a:p>
            <a:r>
              <a:rPr lang="pt-PT" dirty="0"/>
              <a:t>A </a:t>
            </a:r>
            <a:r>
              <a:rPr lang="pt-PT" dirty="0" smtClean="0"/>
              <a:t>Vision for Impact Investing</a:t>
            </a:r>
            <a:endParaRPr lang="pt-PT" dirty="0"/>
          </a:p>
        </p:txBody>
      </p:sp>
      <p:sp>
        <p:nvSpPr>
          <p:cNvPr id="5" name="Oval 4"/>
          <p:cNvSpPr/>
          <p:nvPr/>
        </p:nvSpPr>
        <p:spPr>
          <a:xfrm>
            <a:off x="2555776" y="1092622"/>
            <a:ext cx="4248472" cy="3920554"/>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TextBox 5"/>
          <p:cNvSpPr txBox="1"/>
          <p:nvPr/>
        </p:nvSpPr>
        <p:spPr>
          <a:xfrm>
            <a:off x="3131840" y="1355284"/>
            <a:ext cx="3168352" cy="1569660"/>
          </a:xfrm>
          <a:prstGeom prst="rect">
            <a:avLst/>
          </a:prstGeom>
          <a:noFill/>
        </p:spPr>
        <p:txBody>
          <a:bodyPr wrap="square" rtlCol="0">
            <a:spAutoFit/>
          </a:bodyPr>
          <a:lstStyle/>
          <a:p>
            <a:pPr algn="ctr"/>
            <a:r>
              <a:rPr lang="pt-PT" sz="3200" b="1" dirty="0" smtClean="0"/>
              <a:t>Commercial</a:t>
            </a:r>
          </a:p>
          <a:p>
            <a:pPr algn="ctr"/>
            <a:r>
              <a:rPr lang="pt-PT" sz="3200" b="1" dirty="0" smtClean="0"/>
              <a:t>(SRI) Investable </a:t>
            </a:r>
          </a:p>
          <a:p>
            <a:pPr algn="ctr"/>
            <a:r>
              <a:rPr lang="pt-PT" sz="3200" b="1" dirty="0" smtClean="0"/>
              <a:t>Financial Assets</a:t>
            </a:r>
            <a:endParaRPr lang="pt-PT" sz="3200" b="1" dirty="0"/>
          </a:p>
        </p:txBody>
      </p:sp>
      <p:sp>
        <p:nvSpPr>
          <p:cNvPr id="7" name="Oval 6"/>
          <p:cNvSpPr/>
          <p:nvPr/>
        </p:nvSpPr>
        <p:spPr>
          <a:xfrm>
            <a:off x="35496" y="4738210"/>
            <a:ext cx="2295872" cy="2075166"/>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TextBox 7"/>
          <p:cNvSpPr txBox="1"/>
          <p:nvPr/>
        </p:nvSpPr>
        <p:spPr>
          <a:xfrm>
            <a:off x="171128" y="4938552"/>
            <a:ext cx="2160240" cy="1569660"/>
          </a:xfrm>
          <a:prstGeom prst="rect">
            <a:avLst/>
          </a:prstGeom>
          <a:noFill/>
        </p:spPr>
        <p:txBody>
          <a:bodyPr wrap="square" rtlCol="0">
            <a:spAutoFit/>
          </a:bodyPr>
          <a:lstStyle/>
          <a:p>
            <a:pPr algn="ctr"/>
            <a:r>
              <a:rPr lang="pt-PT" sz="2400" dirty="0" smtClean="0"/>
              <a:t>Philantropic Funds and Foundations Endowment</a:t>
            </a:r>
            <a:endParaRPr lang="pt-PT" sz="2400" dirty="0"/>
          </a:p>
        </p:txBody>
      </p:sp>
      <p:sp>
        <p:nvSpPr>
          <p:cNvPr id="9" name="Oval 8"/>
          <p:cNvSpPr/>
          <p:nvPr/>
        </p:nvSpPr>
        <p:spPr>
          <a:xfrm>
            <a:off x="6732240" y="4581128"/>
            <a:ext cx="2304256" cy="223224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6876256" y="4750112"/>
            <a:ext cx="2160240" cy="1631216"/>
          </a:xfrm>
          <a:prstGeom prst="rect">
            <a:avLst/>
          </a:prstGeom>
          <a:noFill/>
        </p:spPr>
        <p:txBody>
          <a:bodyPr wrap="square" rtlCol="0">
            <a:spAutoFit/>
          </a:bodyPr>
          <a:lstStyle/>
          <a:p>
            <a:pPr algn="ctr"/>
            <a:r>
              <a:rPr lang="pt-PT" sz="2400" dirty="0" smtClean="0"/>
              <a:t>Public Sector Budgets &amp; International Development</a:t>
            </a:r>
            <a:endParaRPr lang="pt-PT" sz="2400" dirty="0"/>
          </a:p>
        </p:txBody>
      </p:sp>
      <p:sp>
        <p:nvSpPr>
          <p:cNvPr id="21" name="Isosceles Triangle 20"/>
          <p:cNvSpPr/>
          <p:nvPr/>
        </p:nvSpPr>
        <p:spPr>
          <a:xfrm>
            <a:off x="1547664" y="2962400"/>
            <a:ext cx="6268888" cy="3706960"/>
          </a:xfrm>
          <a:prstGeom prst="triangl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3" name="Oval 22"/>
          <p:cNvSpPr/>
          <p:nvPr/>
        </p:nvSpPr>
        <p:spPr>
          <a:xfrm>
            <a:off x="3203848" y="4509120"/>
            <a:ext cx="2880320" cy="2189857"/>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400" dirty="0"/>
          </a:p>
        </p:txBody>
      </p:sp>
      <p:sp>
        <p:nvSpPr>
          <p:cNvPr id="25" name="TextBox 24"/>
          <p:cNvSpPr txBox="1"/>
          <p:nvPr/>
        </p:nvSpPr>
        <p:spPr>
          <a:xfrm>
            <a:off x="3635896" y="3452807"/>
            <a:ext cx="2160240" cy="1200329"/>
          </a:xfrm>
          <a:prstGeom prst="rect">
            <a:avLst/>
          </a:prstGeom>
          <a:noFill/>
        </p:spPr>
        <p:txBody>
          <a:bodyPr wrap="square" rtlCol="0">
            <a:spAutoFit/>
          </a:bodyPr>
          <a:lstStyle/>
          <a:p>
            <a:pPr algn="ctr"/>
            <a:r>
              <a:rPr lang="pt-PT" sz="3600" b="1" dirty="0" smtClean="0"/>
              <a:t>Impact Investing</a:t>
            </a:r>
            <a:endParaRPr lang="pt-PT" sz="3600" b="1" dirty="0"/>
          </a:p>
        </p:txBody>
      </p:sp>
      <p:sp>
        <p:nvSpPr>
          <p:cNvPr id="24" name="TextBox 23"/>
          <p:cNvSpPr txBox="1"/>
          <p:nvPr/>
        </p:nvSpPr>
        <p:spPr>
          <a:xfrm>
            <a:off x="3419872" y="5118283"/>
            <a:ext cx="2448272" cy="830997"/>
          </a:xfrm>
          <a:prstGeom prst="rect">
            <a:avLst/>
          </a:prstGeom>
          <a:noFill/>
        </p:spPr>
        <p:txBody>
          <a:bodyPr wrap="square" rtlCol="0">
            <a:spAutoFit/>
          </a:bodyPr>
          <a:lstStyle/>
          <a:p>
            <a:pPr algn="ctr"/>
            <a:r>
              <a:rPr lang="pt-PT" sz="2400" b="1" dirty="0" smtClean="0"/>
              <a:t>Social </a:t>
            </a:r>
          </a:p>
          <a:p>
            <a:pPr algn="ctr"/>
            <a:r>
              <a:rPr lang="pt-PT" sz="2400" b="1" dirty="0" smtClean="0"/>
              <a:t>Entrepreneurship</a:t>
            </a:r>
            <a:endParaRPr lang="pt-PT" sz="2400" b="1" dirty="0"/>
          </a:p>
        </p:txBody>
      </p:sp>
      <p:sp>
        <p:nvSpPr>
          <p:cNvPr id="28" name="TextBox 27"/>
          <p:cNvSpPr txBox="1"/>
          <p:nvPr/>
        </p:nvSpPr>
        <p:spPr>
          <a:xfrm>
            <a:off x="3131840" y="4509120"/>
            <a:ext cx="3168352" cy="461665"/>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2400" b="1" dirty="0" smtClean="0"/>
              <a:t>Impact Investing Funds</a:t>
            </a:r>
            <a:endParaRPr lang="pt-PT" sz="2400" b="1" dirty="0"/>
          </a:p>
        </p:txBody>
      </p:sp>
      <p:sp>
        <p:nvSpPr>
          <p:cNvPr id="26" name="TextBox 25"/>
          <p:cNvSpPr txBox="1"/>
          <p:nvPr/>
        </p:nvSpPr>
        <p:spPr>
          <a:xfrm>
            <a:off x="5148064" y="6021288"/>
            <a:ext cx="2160240" cy="830997"/>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2400" b="1" dirty="0" smtClean="0"/>
              <a:t>Social Impact Bonds</a:t>
            </a:r>
            <a:endParaRPr lang="pt-PT" sz="2400" b="1" dirty="0"/>
          </a:p>
        </p:txBody>
      </p:sp>
      <p:sp>
        <p:nvSpPr>
          <p:cNvPr id="27" name="TextBox 26"/>
          <p:cNvSpPr txBox="1"/>
          <p:nvPr/>
        </p:nvSpPr>
        <p:spPr>
          <a:xfrm>
            <a:off x="1979712" y="6021288"/>
            <a:ext cx="2160240" cy="830997"/>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2400" b="1" dirty="0" smtClean="0"/>
              <a:t>Venture Philanthropy</a:t>
            </a:r>
            <a:endParaRPr lang="pt-PT" sz="2400" b="1" dirty="0"/>
          </a:p>
        </p:txBody>
      </p:sp>
    </p:spTree>
    <p:extLst>
      <p:ext uri="{BB962C8B-B14F-4D97-AF65-F5344CB8AC3E}">
        <p14:creationId xmlns:p14="http://schemas.microsoft.com/office/powerpoint/2010/main" val="99900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5" grpId="0"/>
      <p:bldP spid="28" grpId="0" animBg="1"/>
      <p:bldP spid="26" grpId="0" animBg="1"/>
      <p:bldP spid="2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125760"/>
            <a:ext cx="8136904" cy="1143000"/>
          </a:xfrm>
        </p:spPr>
        <p:txBody>
          <a:bodyPr>
            <a:normAutofit/>
          </a:bodyPr>
          <a:lstStyle/>
          <a:p>
            <a:r>
              <a:rPr lang="pt-PT" sz="3500" b="1" dirty="0" smtClean="0"/>
              <a:t>The Promising Role of the Catholic Church</a:t>
            </a:r>
            <a:endParaRPr lang="pt-PT" sz="3500" b="1" dirty="0"/>
          </a:p>
        </p:txBody>
      </p:sp>
      <p:sp>
        <p:nvSpPr>
          <p:cNvPr id="3" name="Content Placeholder 2"/>
          <p:cNvSpPr>
            <a:spLocks noGrp="1"/>
          </p:cNvSpPr>
          <p:nvPr>
            <p:ph idx="1"/>
          </p:nvPr>
        </p:nvSpPr>
        <p:spPr/>
        <p:txBody>
          <a:bodyPr/>
          <a:lstStyle/>
          <a:p>
            <a:endParaRPr lang="pt-PT" dirty="0"/>
          </a:p>
        </p:txBody>
      </p:sp>
    </p:spTree>
    <p:extLst>
      <p:ext uri="{BB962C8B-B14F-4D97-AF65-F5344CB8AC3E}">
        <p14:creationId xmlns:p14="http://schemas.microsoft.com/office/powerpoint/2010/main" val="530360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34082"/>
          </a:xfrm>
        </p:spPr>
        <p:txBody>
          <a:bodyPr>
            <a:normAutofit fontScale="90000"/>
          </a:bodyPr>
          <a:lstStyle/>
          <a:p>
            <a:r>
              <a:rPr lang="pt-PT" dirty="0" smtClean="0"/>
              <a:t>A Society divided in Sectors</a:t>
            </a:r>
            <a:endParaRPr lang="pt-PT" dirty="0"/>
          </a:p>
        </p:txBody>
      </p:sp>
      <p:sp>
        <p:nvSpPr>
          <p:cNvPr id="5" name="Oval 4"/>
          <p:cNvSpPr/>
          <p:nvPr/>
        </p:nvSpPr>
        <p:spPr>
          <a:xfrm>
            <a:off x="2987824" y="764703"/>
            <a:ext cx="2952328" cy="2703205"/>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TextBox 5"/>
          <p:cNvSpPr txBox="1"/>
          <p:nvPr/>
        </p:nvSpPr>
        <p:spPr>
          <a:xfrm>
            <a:off x="3419872" y="1253078"/>
            <a:ext cx="2160240" cy="1815882"/>
          </a:xfrm>
          <a:prstGeom prst="rect">
            <a:avLst/>
          </a:prstGeom>
          <a:noFill/>
        </p:spPr>
        <p:txBody>
          <a:bodyPr wrap="square" rtlCol="0">
            <a:spAutoFit/>
          </a:bodyPr>
          <a:lstStyle/>
          <a:p>
            <a:pPr algn="ctr"/>
            <a:r>
              <a:rPr lang="pt-PT" sz="2800" dirty="0" smtClean="0"/>
              <a:t>Commercial Investable </a:t>
            </a:r>
          </a:p>
          <a:p>
            <a:pPr algn="ctr"/>
            <a:r>
              <a:rPr lang="pt-PT" sz="2800" dirty="0" smtClean="0"/>
              <a:t>Financial Assets</a:t>
            </a:r>
            <a:endParaRPr lang="pt-PT" sz="2800" dirty="0"/>
          </a:p>
        </p:txBody>
      </p:sp>
      <p:sp>
        <p:nvSpPr>
          <p:cNvPr id="7" name="Oval 6"/>
          <p:cNvSpPr/>
          <p:nvPr/>
        </p:nvSpPr>
        <p:spPr>
          <a:xfrm>
            <a:off x="35496" y="4578646"/>
            <a:ext cx="2345754" cy="2162722"/>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TextBox 7"/>
          <p:cNvSpPr txBox="1"/>
          <p:nvPr/>
        </p:nvSpPr>
        <p:spPr>
          <a:xfrm>
            <a:off x="149002" y="4850996"/>
            <a:ext cx="2160240" cy="1569660"/>
          </a:xfrm>
          <a:prstGeom prst="rect">
            <a:avLst/>
          </a:prstGeom>
          <a:noFill/>
        </p:spPr>
        <p:txBody>
          <a:bodyPr wrap="square" rtlCol="0">
            <a:spAutoFit/>
          </a:bodyPr>
          <a:lstStyle/>
          <a:p>
            <a:pPr algn="ctr"/>
            <a:r>
              <a:rPr lang="pt-PT" sz="2400" dirty="0" smtClean="0"/>
              <a:t>Philantropic Funds and Foundations Endowment</a:t>
            </a:r>
            <a:endParaRPr lang="pt-PT" sz="2400" dirty="0"/>
          </a:p>
        </p:txBody>
      </p:sp>
      <p:sp>
        <p:nvSpPr>
          <p:cNvPr id="9" name="Oval 8"/>
          <p:cNvSpPr/>
          <p:nvPr/>
        </p:nvSpPr>
        <p:spPr>
          <a:xfrm>
            <a:off x="5868144" y="3645024"/>
            <a:ext cx="3312368" cy="314096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6516216" y="4365104"/>
            <a:ext cx="2160240" cy="1815882"/>
          </a:xfrm>
          <a:prstGeom prst="rect">
            <a:avLst/>
          </a:prstGeom>
          <a:noFill/>
        </p:spPr>
        <p:txBody>
          <a:bodyPr wrap="square" rtlCol="0">
            <a:spAutoFit/>
          </a:bodyPr>
          <a:lstStyle/>
          <a:p>
            <a:pPr algn="ctr"/>
            <a:r>
              <a:rPr lang="pt-PT" sz="2800" dirty="0" smtClean="0"/>
              <a:t>Public Sector Budgets &amp; International Development</a:t>
            </a:r>
            <a:endParaRPr lang="pt-PT" sz="2800" dirty="0"/>
          </a:p>
        </p:txBody>
      </p:sp>
      <p:sp>
        <p:nvSpPr>
          <p:cNvPr id="16" name="TextBox 15"/>
          <p:cNvSpPr txBox="1"/>
          <p:nvPr/>
        </p:nvSpPr>
        <p:spPr>
          <a:xfrm>
            <a:off x="2123728" y="5013176"/>
            <a:ext cx="1584176" cy="1200329"/>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2400" b="1" dirty="0" smtClean="0"/>
              <a:t>Charity and Social </a:t>
            </a:r>
          </a:p>
          <a:p>
            <a:pPr algn="ctr"/>
            <a:r>
              <a:rPr lang="pt-PT" sz="2400" b="1" dirty="0" smtClean="0"/>
              <a:t>Economy</a:t>
            </a:r>
          </a:p>
        </p:txBody>
      </p:sp>
      <p:sp>
        <p:nvSpPr>
          <p:cNvPr id="17" name="TextBox 16"/>
          <p:cNvSpPr txBox="1"/>
          <p:nvPr/>
        </p:nvSpPr>
        <p:spPr>
          <a:xfrm>
            <a:off x="5004048" y="5067181"/>
            <a:ext cx="1584176" cy="954107"/>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2800" b="1" dirty="0" smtClean="0"/>
              <a:t>Public</a:t>
            </a:r>
          </a:p>
          <a:p>
            <a:pPr algn="ctr"/>
            <a:r>
              <a:rPr lang="pt-PT" sz="2800" b="1" dirty="0" smtClean="0"/>
              <a:t>Sector</a:t>
            </a:r>
            <a:endParaRPr lang="pt-PT" sz="2800" b="1" dirty="0"/>
          </a:p>
        </p:txBody>
      </p:sp>
      <p:sp>
        <p:nvSpPr>
          <p:cNvPr id="18" name="TextBox 17"/>
          <p:cNvSpPr txBox="1"/>
          <p:nvPr/>
        </p:nvSpPr>
        <p:spPr>
          <a:xfrm>
            <a:off x="2987824" y="3356992"/>
            <a:ext cx="2880320" cy="1077218"/>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3200" b="1" dirty="0" smtClean="0"/>
              <a:t>Commercial</a:t>
            </a:r>
            <a:endParaRPr lang="pt-PT" sz="3200" b="1" dirty="0"/>
          </a:p>
          <a:p>
            <a:pPr algn="ctr"/>
            <a:r>
              <a:rPr lang="pt-PT" sz="3200" b="1" dirty="0" smtClean="0"/>
              <a:t> Enterprise</a:t>
            </a:r>
            <a:endParaRPr lang="pt-PT" sz="3200" b="1" dirty="0"/>
          </a:p>
        </p:txBody>
      </p:sp>
    </p:spTree>
    <p:extLst>
      <p:ext uri="{BB962C8B-B14F-4D97-AF65-F5344CB8AC3E}">
        <p14:creationId xmlns:p14="http://schemas.microsoft.com/office/powerpoint/2010/main" val="708099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animBg="1"/>
      <p:bldP spid="10" grpId="0"/>
      <p:bldP spid="16" grpId="0" animBg="1"/>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90"/>
            <a:ext cx="8229600" cy="634082"/>
          </a:xfrm>
        </p:spPr>
        <p:txBody>
          <a:bodyPr>
            <a:normAutofit fontScale="90000"/>
          </a:bodyPr>
          <a:lstStyle/>
          <a:p>
            <a:r>
              <a:rPr lang="pt-PT" dirty="0" smtClean="0"/>
              <a:t>Sectoral Trends in the last 10-15 years</a:t>
            </a:r>
            <a:endParaRPr lang="pt-PT" dirty="0"/>
          </a:p>
        </p:txBody>
      </p:sp>
      <p:sp>
        <p:nvSpPr>
          <p:cNvPr id="5" name="Oval 4"/>
          <p:cNvSpPr/>
          <p:nvPr/>
        </p:nvSpPr>
        <p:spPr>
          <a:xfrm>
            <a:off x="2483768" y="657672"/>
            <a:ext cx="4248472" cy="3920554"/>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TextBox 5"/>
          <p:cNvSpPr txBox="1"/>
          <p:nvPr/>
        </p:nvSpPr>
        <p:spPr>
          <a:xfrm>
            <a:off x="3491880" y="828289"/>
            <a:ext cx="2304256" cy="2062103"/>
          </a:xfrm>
          <a:prstGeom prst="rect">
            <a:avLst/>
          </a:prstGeom>
          <a:noFill/>
        </p:spPr>
        <p:txBody>
          <a:bodyPr wrap="square" rtlCol="0">
            <a:spAutoFit/>
          </a:bodyPr>
          <a:lstStyle/>
          <a:p>
            <a:pPr algn="ctr"/>
            <a:r>
              <a:rPr lang="pt-PT" sz="3200" b="1" dirty="0" smtClean="0"/>
              <a:t>Commercial Investable </a:t>
            </a:r>
          </a:p>
          <a:p>
            <a:pPr algn="ctr"/>
            <a:r>
              <a:rPr lang="pt-PT" sz="3200" b="1" dirty="0" smtClean="0"/>
              <a:t>Financial Assets</a:t>
            </a:r>
            <a:endParaRPr lang="pt-PT" sz="3200" b="1" dirty="0"/>
          </a:p>
        </p:txBody>
      </p:sp>
      <p:sp>
        <p:nvSpPr>
          <p:cNvPr id="7" name="Oval 6"/>
          <p:cNvSpPr/>
          <p:nvPr/>
        </p:nvSpPr>
        <p:spPr>
          <a:xfrm>
            <a:off x="35496" y="4738210"/>
            <a:ext cx="2295872" cy="2075166"/>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TextBox 7"/>
          <p:cNvSpPr txBox="1"/>
          <p:nvPr/>
        </p:nvSpPr>
        <p:spPr>
          <a:xfrm>
            <a:off x="171128" y="4938552"/>
            <a:ext cx="2160240" cy="1569660"/>
          </a:xfrm>
          <a:prstGeom prst="rect">
            <a:avLst/>
          </a:prstGeom>
          <a:noFill/>
        </p:spPr>
        <p:txBody>
          <a:bodyPr wrap="square" rtlCol="0">
            <a:spAutoFit/>
          </a:bodyPr>
          <a:lstStyle/>
          <a:p>
            <a:pPr algn="ctr"/>
            <a:r>
              <a:rPr lang="pt-PT" sz="2400" dirty="0" smtClean="0"/>
              <a:t>Philantropic Funds and Foundations Endowment</a:t>
            </a:r>
            <a:endParaRPr lang="pt-PT" sz="2400" dirty="0"/>
          </a:p>
        </p:txBody>
      </p:sp>
      <p:sp>
        <p:nvSpPr>
          <p:cNvPr id="9" name="Oval 8"/>
          <p:cNvSpPr/>
          <p:nvPr/>
        </p:nvSpPr>
        <p:spPr>
          <a:xfrm>
            <a:off x="6588224" y="4437112"/>
            <a:ext cx="2448272" cy="2376264"/>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6804248" y="4853478"/>
            <a:ext cx="2160240" cy="1631216"/>
          </a:xfrm>
          <a:prstGeom prst="rect">
            <a:avLst/>
          </a:prstGeom>
          <a:noFill/>
        </p:spPr>
        <p:txBody>
          <a:bodyPr wrap="square" rtlCol="0">
            <a:spAutoFit/>
          </a:bodyPr>
          <a:lstStyle/>
          <a:p>
            <a:pPr algn="ctr"/>
            <a:r>
              <a:rPr lang="pt-PT" sz="2400" dirty="0" smtClean="0"/>
              <a:t>Public Sector Budgets &amp; International Development</a:t>
            </a:r>
            <a:endParaRPr lang="pt-PT" sz="2400" dirty="0"/>
          </a:p>
        </p:txBody>
      </p:sp>
      <p:sp>
        <p:nvSpPr>
          <p:cNvPr id="16" name="TextBox 15"/>
          <p:cNvSpPr txBox="1"/>
          <p:nvPr/>
        </p:nvSpPr>
        <p:spPr>
          <a:xfrm>
            <a:off x="2123728" y="5180999"/>
            <a:ext cx="1584176" cy="1200329"/>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2400" b="1" dirty="0" smtClean="0"/>
              <a:t>Charity and Social </a:t>
            </a:r>
          </a:p>
          <a:p>
            <a:pPr algn="ctr"/>
            <a:r>
              <a:rPr lang="pt-PT" sz="2400" b="1" dirty="0" smtClean="0"/>
              <a:t>Economy</a:t>
            </a:r>
          </a:p>
        </p:txBody>
      </p:sp>
      <p:sp>
        <p:nvSpPr>
          <p:cNvPr id="17" name="TextBox 16"/>
          <p:cNvSpPr txBox="1"/>
          <p:nvPr/>
        </p:nvSpPr>
        <p:spPr>
          <a:xfrm>
            <a:off x="5724128" y="5344760"/>
            <a:ext cx="1296144" cy="892552"/>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2600" b="1" dirty="0" smtClean="0"/>
              <a:t>Public</a:t>
            </a:r>
          </a:p>
          <a:p>
            <a:pPr algn="ctr"/>
            <a:r>
              <a:rPr lang="pt-PT" sz="2600" b="1" dirty="0" smtClean="0"/>
              <a:t>Sector</a:t>
            </a:r>
            <a:endParaRPr lang="pt-PT" sz="2600" b="1" dirty="0"/>
          </a:p>
        </p:txBody>
      </p:sp>
      <p:sp>
        <p:nvSpPr>
          <p:cNvPr id="18" name="TextBox 17"/>
          <p:cNvSpPr txBox="1"/>
          <p:nvPr/>
        </p:nvSpPr>
        <p:spPr>
          <a:xfrm>
            <a:off x="2771800" y="3501008"/>
            <a:ext cx="3816424" cy="1077218"/>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3200" b="1" dirty="0" smtClean="0"/>
              <a:t>Commercial</a:t>
            </a:r>
            <a:endParaRPr lang="pt-PT" sz="3200" b="1" dirty="0"/>
          </a:p>
          <a:p>
            <a:pPr algn="ctr"/>
            <a:r>
              <a:rPr lang="pt-PT" sz="3200" b="1" dirty="0" smtClean="0"/>
              <a:t> Enterprise</a:t>
            </a:r>
            <a:endParaRPr lang="pt-PT" sz="3200" b="1" dirty="0"/>
          </a:p>
        </p:txBody>
      </p:sp>
      <p:sp>
        <p:nvSpPr>
          <p:cNvPr id="19" name="Oval 18"/>
          <p:cNvSpPr/>
          <p:nvPr/>
        </p:nvSpPr>
        <p:spPr>
          <a:xfrm>
            <a:off x="2555776" y="1988840"/>
            <a:ext cx="1368152" cy="1800200"/>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0" name="TextBox 19"/>
          <p:cNvSpPr txBox="1"/>
          <p:nvPr/>
        </p:nvSpPr>
        <p:spPr>
          <a:xfrm>
            <a:off x="2483768" y="2413337"/>
            <a:ext cx="1584176" cy="1015663"/>
          </a:xfrm>
          <a:prstGeom prst="rect">
            <a:avLst/>
          </a:prstGeom>
          <a:noFill/>
        </p:spPr>
        <p:txBody>
          <a:bodyPr wrap="square" rtlCol="0">
            <a:spAutoFit/>
          </a:bodyPr>
          <a:lstStyle/>
          <a:p>
            <a:pPr algn="ctr"/>
            <a:r>
              <a:rPr lang="pt-PT" sz="2000" b="1" dirty="0" smtClean="0"/>
              <a:t>Social Responsible Investing</a:t>
            </a:r>
            <a:endParaRPr lang="pt-PT" sz="2000" b="1" dirty="0"/>
          </a:p>
        </p:txBody>
      </p:sp>
      <p:cxnSp>
        <p:nvCxnSpPr>
          <p:cNvPr id="22" name="Straight Arrow Connector 21"/>
          <p:cNvCxnSpPr/>
          <p:nvPr/>
        </p:nvCxnSpPr>
        <p:spPr>
          <a:xfrm flipH="1">
            <a:off x="899592" y="1556792"/>
            <a:ext cx="1800200" cy="309634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3851920" y="4869160"/>
            <a:ext cx="1800200" cy="151216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400" dirty="0"/>
          </a:p>
        </p:txBody>
      </p:sp>
      <p:sp>
        <p:nvSpPr>
          <p:cNvPr id="24" name="TextBox 23"/>
          <p:cNvSpPr txBox="1"/>
          <p:nvPr/>
        </p:nvSpPr>
        <p:spPr>
          <a:xfrm>
            <a:off x="3851920" y="5302949"/>
            <a:ext cx="1872208" cy="646331"/>
          </a:xfrm>
          <a:prstGeom prst="rect">
            <a:avLst/>
          </a:prstGeom>
          <a:noFill/>
        </p:spPr>
        <p:txBody>
          <a:bodyPr wrap="square" rtlCol="0">
            <a:spAutoFit/>
          </a:bodyPr>
          <a:lstStyle/>
          <a:p>
            <a:pPr algn="ctr"/>
            <a:r>
              <a:rPr lang="pt-PT" b="1" dirty="0" smtClean="0"/>
              <a:t>Social </a:t>
            </a:r>
          </a:p>
          <a:p>
            <a:pPr algn="ctr"/>
            <a:r>
              <a:rPr lang="pt-PT" b="1" dirty="0" smtClean="0"/>
              <a:t>Entrepreneurship </a:t>
            </a:r>
            <a:endParaRPr lang="pt-PT" b="1" dirty="0"/>
          </a:p>
        </p:txBody>
      </p:sp>
      <p:sp>
        <p:nvSpPr>
          <p:cNvPr id="25" name="TextBox 24"/>
          <p:cNvSpPr txBox="1"/>
          <p:nvPr/>
        </p:nvSpPr>
        <p:spPr>
          <a:xfrm>
            <a:off x="251520" y="2926685"/>
            <a:ext cx="1440160" cy="646331"/>
          </a:xfrm>
          <a:prstGeom prst="rect">
            <a:avLst/>
          </a:prstGeom>
          <a:noFill/>
        </p:spPr>
        <p:txBody>
          <a:bodyPr wrap="square" rtlCol="0">
            <a:spAutoFit/>
          </a:bodyPr>
          <a:lstStyle/>
          <a:p>
            <a:pPr algn="ctr"/>
            <a:r>
              <a:rPr lang="pt-PT" b="1" dirty="0" smtClean="0"/>
              <a:t>New Philanthropy</a:t>
            </a:r>
            <a:endParaRPr lang="pt-PT" b="1" dirty="0"/>
          </a:p>
        </p:txBody>
      </p:sp>
    </p:spTree>
    <p:extLst>
      <p:ext uri="{BB962C8B-B14F-4D97-AF65-F5344CB8AC3E}">
        <p14:creationId xmlns:p14="http://schemas.microsoft.com/office/powerpoint/2010/main" val="1811318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23" grpId="0" animBg="1"/>
      <p:bldP spid="24"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116632"/>
            <a:ext cx="8229600" cy="936104"/>
          </a:xfrm>
        </p:spPr>
        <p:txBody>
          <a:bodyPr>
            <a:normAutofit/>
          </a:bodyPr>
          <a:lstStyle/>
          <a:p>
            <a:r>
              <a:rPr lang="pt-PT" dirty="0" smtClean="0"/>
              <a:t>Motivation for Impact Investing</a:t>
            </a:r>
            <a:endParaRPr lang="pt-PT" dirty="0"/>
          </a:p>
        </p:txBody>
      </p:sp>
      <p:sp>
        <p:nvSpPr>
          <p:cNvPr id="3" name="Content Placeholder 2"/>
          <p:cNvSpPr>
            <a:spLocks noGrp="1"/>
          </p:cNvSpPr>
          <p:nvPr>
            <p:ph idx="1"/>
          </p:nvPr>
        </p:nvSpPr>
        <p:spPr>
          <a:xfrm>
            <a:off x="251520" y="1268760"/>
            <a:ext cx="8712968" cy="5328592"/>
          </a:xfrm>
        </p:spPr>
        <p:txBody>
          <a:bodyPr>
            <a:normAutofit fontScale="92500" lnSpcReduction="20000"/>
          </a:bodyPr>
          <a:lstStyle/>
          <a:p>
            <a:r>
              <a:rPr lang="pt-PT" dirty="0" smtClean="0"/>
              <a:t>Increased dissatisfaction with role of the financial system in allocating resources in productive way</a:t>
            </a:r>
          </a:p>
          <a:p>
            <a:r>
              <a:rPr lang="pt-PT" dirty="0"/>
              <a:t>D</a:t>
            </a:r>
            <a:r>
              <a:rPr lang="pt-PT" dirty="0" smtClean="0"/>
              <a:t>issatisfaction with sustainability and impact of traditional charitable models </a:t>
            </a:r>
          </a:p>
          <a:p>
            <a:r>
              <a:rPr lang="pt-PT" dirty="0" smtClean="0"/>
              <a:t>Increased dissatisfaction with gaps and inefficiency in public services funding</a:t>
            </a:r>
          </a:p>
          <a:p>
            <a:pPr marL="0" indent="0">
              <a:buNone/>
            </a:pPr>
            <a:endParaRPr lang="pt-PT" dirty="0"/>
          </a:p>
          <a:p>
            <a:pPr marL="0" indent="0" algn="ctr">
              <a:buNone/>
            </a:pPr>
            <a:r>
              <a:rPr lang="pt-PT" b="1" u="sng" dirty="0" smtClean="0"/>
              <a:t>Role of Impact Investing: </a:t>
            </a:r>
          </a:p>
          <a:p>
            <a:pPr marL="0" indent="0" algn="ctr">
              <a:buNone/>
            </a:pPr>
            <a:r>
              <a:rPr lang="pt-PT" b="1" dirty="0" smtClean="0"/>
              <a:t>Pursuing higher effectiveness in capital allocation at societal level by leveraging decentralized mechanisms, in particular the ability of social entrepreneurs to develop innovative solutions to neglected societal problems </a:t>
            </a:r>
            <a:endParaRPr lang="pt-PT" b="1" dirty="0"/>
          </a:p>
        </p:txBody>
      </p:sp>
    </p:spTree>
    <p:extLst>
      <p:ext uri="{BB962C8B-B14F-4D97-AF65-F5344CB8AC3E}">
        <p14:creationId xmlns:p14="http://schemas.microsoft.com/office/powerpoint/2010/main" val="581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 y="-99392"/>
            <a:ext cx="7704856" cy="936104"/>
          </a:xfrm>
        </p:spPr>
        <p:txBody>
          <a:bodyPr>
            <a:normAutofit/>
          </a:bodyPr>
          <a:lstStyle/>
          <a:p>
            <a:r>
              <a:rPr lang="pt-PT" sz="3600" dirty="0" smtClean="0"/>
              <a:t>Pope Francis’s Message to WEF 2014</a:t>
            </a:r>
            <a:endParaRPr lang="pt-PT" sz="3600" dirty="0"/>
          </a:p>
        </p:txBody>
      </p:sp>
      <p:sp>
        <p:nvSpPr>
          <p:cNvPr id="3" name="Content Placeholder 2"/>
          <p:cNvSpPr>
            <a:spLocks noGrp="1"/>
          </p:cNvSpPr>
          <p:nvPr>
            <p:ph idx="1"/>
          </p:nvPr>
        </p:nvSpPr>
        <p:spPr>
          <a:xfrm>
            <a:off x="179512" y="720080"/>
            <a:ext cx="8712968" cy="5949280"/>
          </a:xfrm>
        </p:spPr>
        <p:txBody>
          <a:bodyPr>
            <a:noAutofit/>
          </a:bodyPr>
          <a:lstStyle/>
          <a:p>
            <a:pPr marL="0" indent="0">
              <a:buNone/>
            </a:pPr>
            <a:r>
              <a:rPr lang="en-US" sz="1600" dirty="0" smtClean="0">
                <a:latin typeface="Arial Rounded MT Bold" panose="020F0704030504030204" pitchFamily="34" charset="0"/>
              </a:rPr>
              <a:t>…“we </a:t>
            </a:r>
            <a:r>
              <a:rPr lang="en-US" sz="1600" dirty="0">
                <a:latin typeface="Arial Rounded MT Bold" panose="020F0704030504030204" pitchFamily="34" charset="0"/>
              </a:rPr>
              <a:t>must praise the steps being taken to improve people’s welfare in areas such as health care, education and communications” (</a:t>
            </a:r>
            <a:r>
              <a:rPr lang="en-US" sz="1600" dirty="0" err="1">
                <a:latin typeface="Arial Rounded MT Bold" panose="020F0704030504030204" pitchFamily="34" charset="0"/>
              </a:rPr>
              <a:t>Evangelii</a:t>
            </a:r>
            <a:r>
              <a:rPr lang="en-US" sz="1600" dirty="0">
                <a:latin typeface="Arial Rounded MT Bold" panose="020F0704030504030204" pitchFamily="34" charset="0"/>
              </a:rPr>
              <a:t> </a:t>
            </a:r>
            <a:r>
              <a:rPr lang="en-US" sz="1600" dirty="0" err="1">
                <a:latin typeface="Arial Rounded MT Bold" panose="020F0704030504030204" pitchFamily="34" charset="0"/>
              </a:rPr>
              <a:t>Gaudium</a:t>
            </a:r>
            <a:r>
              <a:rPr lang="en-US" sz="1600" dirty="0">
                <a:latin typeface="Arial Rounded MT Bold" panose="020F0704030504030204" pitchFamily="34" charset="0"/>
              </a:rPr>
              <a:t>, 52), in addition to many other areas of human activity, and we must recognize the fundamental role that modern business activity has had in bringing about these changes, by stimulating and developing the immense resources of human intelligence. Nonetheless, the successes which have been achieved, even if they have reduced poverty for a great number of people, often have led to a widespread social exclusion</a:t>
            </a:r>
            <a:r>
              <a:rPr lang="en-US" sz="1600" dirty="0" smtClean="0">
                <a:latin typeface="Arial Rounded MT Bold" panose="020F0704030504030204" pitchFamily="34" charset="0"/>
              </a:rPr>
              <a:t>.</a:t>
            </a:r>
            <a:r>
              <a:rPr lang="en-US" sz="1600" dirty="0">
                <a:latin typeface="Arial Rounded MT Bold" panose="020F0704030504030204" pitchFamily="34" charset="0"/>
              </a:rPr>
              <a:t/>
            </a:r>
            <a:br>
              <a:rPr lang="en-US" sz="1600" dirty="0">
                <a:latin typeface="Arial Rounded MT Bold" panose="020F0704030504030204" pitchFamily="34" charset="0"/>
              </a:rPr>
            </a:br>
            <a:r>
              <a:rPr lang="en-US" sz="800" dirty="0">
                <a:latin typeface="Arial Rounded MT Bold" panose="020F0704030504030204" pitchFamily="34" charset="0"/>
              </a:rPr>
              <a:t/>
            </a:r>
            <a:br>
              <a:rPr lang="en-US" sz="800" dirty="0">
                <a:latin typeface="Arial Rounded MT Bold" panose="020F0704030504030204" pitchFamily="34" charset="0"/>
              </a:rPr>
            </a:br>
            <a:r>
              <a:rPr lang="en-US" sz="1600" dirty="0" smtClean="0">
                <a:latin typeface="Arial Rounded MT Bold" panose="020F0704030504030204" pitchFamily="34" charset="0"/>
              </a:rPr>
              <a:t>…I </a:t>
            </a:r>
            <a:r>
              <a:rPr lang="en-US" sz="1600" dirty="0">
                <a:latin typeface="Arial Rounded MT Bold" panose="020F0704030504030204" pitchFamily="34" charset="0"/>
              </a:rPr>
              <a:t>wish to emphasize the importance that the various political and economic sectors have in promoting an inclusive approach which takes into consideration the dignity of every human person and the common good. I am referring to a concern that ought to shape every political and economic decision, but which at times seems to be little more than an afterthought. Those working in these sectors have a precise responsibility towards others, particularly those who are most frail, weak and vulnerable. </a:t>
            </a:r>
            <a:endParaRPr lang="en-US" sz="1600" dirty="0" smtClean="0">
              <a:latin typeface="Arial Rounded MT Bold" panose="020F0704030504030204" pitchFamily="34" charset="0"/>
            </a:endParaRPr>
          </a:p>
          <a:p>
            <a:pPr marL="0" indent="0">
              <a:buNone/>
            </a:pPr>
            <a:endParaRPr lang="en-US" sz="800" dirty="0" smtClean="0">
              <a:latin typeface="Arial Rounded MT Bold" panose="020F0704030504030204" pitchFamily="34" charset="0"/>
            </a:endParaRPr>
          </a:p>
          <a:p>
            <a:pPr marL="0" indent="0">
              <a:buNone/>
            </a:pPr>
            <a:r>
              <a:rPr lang="en-US" sz="1600" dirty="0" smtClean="0">
                <a:latin typeface="Arial Rounded MT Bold" panose="020F0704030504030204" pitchFamily="34" charset="0"/>
              </a:rPr>
              <a:t>…I </a:t>
            </a:r>
            <a:r>
              <a:rPr lang="en-US" sz="1600" dirty="0">
                <a:latin typeface="Arial Rounded MT Bold" panose="020F0704030504030204" pitchFamily="34" charset="0"/>
              </a:rPr>
              <a:t>know that these words are forceful, even dramatic, but they seek both to affirm and to challenge the ability of this assembly to make a difference. In fact, those who have demonstrated their aptitude for being innovative and for improving the lives of many people by their ingenuity and professional expertise can further contribute by putting their skills at the service of those who are still living in dire poverty. </a:t>
            </a:r>
            <a:br>
              <a:rPr lang="en-US" sz="1600" dirty="0">
                <a:latin typeface="Arial Rounded MT Bold" panose="020F0704030504030204" pitchFamily="34" charset="0"/>
              </a:rPr>
            </a:br>
            <a:r>
              <a:rPr lang="en-US" sz="800" dirty="0">
                <a:latin typeface="Arial Rounded MT Bold" panose="020F0704030504030204" pitchFamily="34" charset="0"/>
              </a:rPr>
              <a:t/>
            </a:r>
            <a:br>
              <a:rPr lang="en-US" sz="800" dirty="0">
                <a:latin typeface="Arial Rounded MT Bold" panose="020F0704030504030204" pitchFamily="34" charset="0"/>
              </a:rPr>
            </a:br>
            <a:r>
              <a:rPr lang="en-US" sz="1600" dirty="0">
                <a:latin typeface="Arial Rounded MT Bold" panose="020F0704030504030204" pitchFamily="34" charset="0"/>
              </a:rPr>
              <a:t>What is needed, then, is a renewed, profound and broadened sense of responsibility on the part of all. “Business is - in fact - a vocation, and a noble vocation, provided that those engaged in it see themselves challenged by a greater meaning in life” (</a:t>
            </a:r>
            <a:r>
              <a:rPr lang="en-US" sz="1600" dirty="0" err="1">
                <a:latin typeface="Arial Rounded MT Bold" panose="020F0704030504030204" pitchFamily="34" charset="0"/>
              </a:rPr>
              <a:t>Evangelii</a:t>
            </a:r>
            <a:r>
              <a:rPr lang="en-US" sz="1600" dirty="0">
                <a:latin typeface="Arial Rounded MT Bold" panose="020F0704030504030204" pitchFamily="34" charset="0"/>
              </a:rPr>
              <a:t> </a:t>
            </a:r>
            <a:r>
              <a:rPr lang="en-US" sz="1600" dirty="0" err="1">
                <a:latin typeface="Arial Rounded MT Bold" panose="020F0704030504030204" pitchFamily="34" charset="0"/>
              </a:rPr>
              <a:t>Gaudium</a:t>
            </a:r>
            <a:r>
              <a:rPr lang="en-US" sz="1600" dirty="0">
                <a:latin typeface="Arial Rounded MT Bold" panose="020F0704030504030204" pitchFamily="34" charset="0"/>
              </a:rPr>
              <a:t>, 203). Such men and women are able to serve more effectively the common good and to make the goods of this world more accessible to all.</a:t>
            </a:r>
            <a:endParaRPr lang="pt-PT" sz="1600" dirty="0">
              <a:latin typeface="Arial Rounded MT Bold" panose="020F0704030504030204" pitchFamily="34" charset="0"/>
            </a:endParaRPr>
          </a:p>
        </p:txBody>
      </p:sp>
    </p:spTree>
    <p:extLst>
      <p:ext uri="{BB962C8B-B14F-4D97-AF65-F5344CB8AC3E}">
        <p14:creationId xmlns:p14="http://schemas.microsoft.com/office/powerpoint/2010/main" val="1874221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p:cNvSpPr/>
          <p:nvPr/>
        </p:nvSpPr>
        <p:spPr>
          <a:xfrm>
            <a:off x="3851920" y="4869160"/>
            <a:ext cx="1800200" cy="151216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400" dirty="0"/>
          </a:p>
        </p:txBody>
      </p:sp>
      <p:sp>
        <p:nvSpPr>
          <p:cNvPr id="26" name="TextBox 25"/>
          <p:cNvSpPr txBox="1"/>
          <p:nvPr/>
        </p:nvSpPr>
        <p:spPr>
          <a:xfrm>
            <a:off x="3851920" y="5302949"/>
            <a:ext cx="1872208" cy="646331"/>
          </a:xfrm>
          <a:prstGeom prst="rect">
            <a:avLst/>
          </a:prstGeom>
          <a:noFill/>
        </p:spPr>
        <p:txBody>
          <a:bodyPr wrap="square" rtlCol="0">
            <a:spAutoFit/>
          </a:bodyPr>
          <a:lstStyle/>
          <a:p>
            <a:pPr algn="ctr"/>
            <a:r>
              <a:rPr lang="pt-PT" b="1" dirty="0" smtClean="0"/>
              <a:t>Social </a:t>
            </a:r>
          </a:p>
          <a:p>
            <a:pPr algn="ctr"/>
            <a:r>
              <a:rPr lang="pt-PT" b="1" dirty="0" smtClean="0"/>
              <a:t>Entrepreneurship </a:t>
            </a:r>
            <a:endParaRPr lang="pt-PT" b="1" dirty="0"/>
          </a:p>
        </p:txBody>
      </p:sp>
      <p:sp>
        <p:nvSpPr>
          <p:cNvPr id="2" name="Title 1"/>
          <p:cNvSpPr>
            <a:spLocks noGrp="1"/>
          </p:cNvSpPr>
          <p:nvPr>
            <p:ph type="title"/>
          </p:nvPr>
        </p:nvSpPr>
        <p:spPr>
          <a:xfrm>
            <a:off x="-324544" y="-315416"/>
            <a:ext cx="8784976" cy="1440160"/>
          </a:xfrm>
        </p:spPr>
        <p:txBody>
          <a:bodyPr>
            <a:normAutofit/>
          </a:bodyPr>
          <a:lstStyle/>
          <a:p>
            <a:r>
              <a:rPr lang="pt-PT" sz="4000" dirty="0" smtClean="0"/>
              <a:t>A Vision for the Convergent Economy</a:t>
            </a:r>
            <a:endParaRPr lang="pt-PT" sz="4000" dirty="0"/>
          </a:p>
        </p:txBody>
      </p:sp>
      <p:sp>
        <p:nvSpPr>
          <p:cNvPr id="5" name="Oval 4"/>
          <p:cNvSpPr/>
          <p:nvPr/>
        </p:nvSpPr>
        <p:spPr>
          <a:xfrm>
            <a:off x="2483768" y="657672"/>
            <a:ext cx="4248472" cy="3920554"/>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TextBox 5"/>
          <p:cNvSpPr txBox="1"/>
          <p:nvPr/>
        </p:nvSpPr>
        <p:spPr>
          <a:xfrm>
            <a:off x="3275856" y="862841"/>
            <a:ext cx="2808312" cy="2062103"/>
          </a:xfrm>
          <a:prstGeom prst="rect">
            <a:avLst/>
          </a:prstGeom>
          <a:noFill/>
        </p:spPr>
        <p:txBody>
          <a:bodyPr wrap="square" rtlCol="0">
            <a:spAutoFit/>
          </a:bodyPr>
          <a:lstStyle/>
          <a:p>
            <a:pPr algn="ctr"/>
            <a:r>
              <a:rPr lang="pt-PT" sz="3200" b="1" dirty="0" smtClean="0"/>
              <a:t>Commercial (SRI) Investable </a:t>
            </a:r>
          </a:p>
          <a:p>
            <a:pPr algn="ctr"/>
            <a:r>
              <a:rPr lang="pt-PT" sz="3200" b="1" dirty="0" smtClean="0"/>
              <a:t>Financial Assets</a:t>
            </a:r>
            <a:endParaRPr lang="pt-PT" sz="3200" b="1" dirty="0"/>
          </a:p>
        </p:txBody>
      </p:sp>
      <p:sp>
        <p:nvSpPr>
          <p:cNvPr id="7" name="Oval 6"/>
          <p:cNvSpPr/>
          <p:nvPr/>
        </p:nvSpPr>
        <p:spPr>
          <a:xfrm>
            <a:off x="35496" y="4738210"/>
            <a:ext cx="2295872" cy="2075166"/>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TextBox 7"/>
          <p:cNvSpPr txBox="1"/>
          <p:nvPr/>
        </p:nvSpPr>
        <p:spPr>
          <a:xfrm>
            <a:off x="171128" y="4938552"/>
            <a:ext cx="2160240" cy="1569660"/>
          </a:xfrm>
          <a:prstGeom prst="rect">
            <a:avLst/>
          </a:prstGeom>
          <a:noFill/>
        </p:spPr>
        <p:txBody>
          <a:bodyPr wrap="square" rtlCol="0">
            <a:spAutoFit/>
          </a:bodyPr>
          <a:lstStyle/>
          <a:p>
            <a:pPr algn="ctr"/>
            <a:r>
              <a:rPr lang="pt-PT" sz="2400" dirty="0" smtClean="0"/>
              <a:t>Philantropic Funds and Foundations Endowment</a:t>
            </a:r>
            <a:endParaRPr lang="pt-PT" sz="2400" dirty="0"/>
          </a:p>
        </p:txBody>
      </p:sp>
      <p:sp>
        <p:nvSpPr>
          <p:cNvPr id="9" name="Oval 8"/>
          <p:cNvSpPr/>
          <p:nvPr/>
        </p:nvSpPr>
        <p:spPr>
          <a:xfrm>
            <a:off x="6732240" y="4581128"/>
            <a:ext cx="2304256" cy="223224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6804248" y="4853478"/>
            <a:ext cx="2160240" cy="1631216"/>
          </a:xfrm>
          <a:prstGeom prst="rect">
            <a:avLst/>
          </a:prstGeom>
          <a:noFill/>
        </p:spPr>
        <p:txBody>
          <a:bodyPr wrap="square" rtlCol="0">
            <a:spAutoFit/>
          </a:bodyPr>
          <a:lstStyle/>
          <a:p>
            <a:pPr algn="ctr"/>
            <a:r>
              <a:rPr lang="pt-PT" sz="2400" dirty="0" smtClean="0"/>
              <a:t>Public Sector Budgets &amp; International Development</a:t>
            </a:r>
            <a:endParaRPr lang="pt-PT" sz="2400" dirty="0"/>
          </a:p>
        </p:txBody>
      </p:sp>
      <p:sp>
        <p:nvSpPr>
          <p:cNvPr id="16" name="TextBox 15"/>
          <p:cNvSpPr txBox="1"/>
          <p:nvPr/>
        </p:nvSpPr>
        <p:spPr>
          <a:xfrm>
            <a:off x="2123728" y="5180999"/>
            <a:ext cx="1584176" cy="1200329"/>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2400" b="1" dirty="0" smtClean="0"/>
              <a:t>Charity and Social </a:t>
            </a:r>
          </a:p>
          <a:p>
            <a:pPr algn="ctr"/>
            <a:r>
              <a:rPr lang="pt-PT" sz="2400" b="1" dirty="0" smtClean="0"/>
              <a:t>Economy</a:t>
            </a:r>
          </a:p>
        </p:txBody>
      </p:sp>
      <p:sp>
        <p:nvSpPr>
          <p:cNvPr id="17" name="TextBox 16"/>
          <p:cNvSpPr txBox="1"/>
          <p:nvPr/>
        </p:nvSpPr>
        <p:spPr>
          <a:xfrm>
            <a:off x="5724128" y="5344760"/>
            <a:ext cx="1296144" cy="892552"/>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2600" b="1" dirty="0" smtClean="0"/>
              <a:t>Public</a:t>
            </a:r>
          </a:p>
          <a:p>
            <a:pPr algn="ctr"/>
            <a:r>
              <a:rPr lang="pt-PT" sz="2600" b="1" dirty="0" smtClean="0"/>
              <a:t>Sector</a:t>
            </a:r>
            <a:endParaRPr lang="pt-PT" sz="2600" b="1" dirty="0"/>
          </a:p>
        </p:txBody>
      </p:sp>
      <p:sp>
        <p:nvSpPr>
          <p:cNvPr id="18" name="TextBox 17"/>
          <p:cNvSpPr txBox="1"/>
          <p:nvPr/>
        </p:nvSpPr>
        <p:spPr>
          <a:xfrm>
            <a:off x="2843808" y="3501008"/>
            <a:ext cx="3600400" cy="1077218"/>
          </a:xfrm>
          <a:prstGeom prst="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pt-PT" sz="3200" b="1" dirty="0" smtClean="0"/>
              <a:t>Commercial</a:t>
            </a:r>
            <a:endParaRPr lang="pt-PT" sz="3200" b="1" dirty="0"/>
          </a:p>
          <a:p>
            <a:pPr algn="ctr"/>
            <a:r>
              <a:rPr lang="pt-PT" sz="3200" b="1" dirty="0" smtClean="0"/>
              <a:t> Enterprise</a:t>
            </a:r>
            <a:endParaRPr lang="pt-PT" sz="3200" b="1" dirty="0"/>
          </a:p>
        </p:txBody>
      </p:sp>
      <p:sp>
        <p:nvSpPr>
          <p:cNvPr id="23" name="Oval 22"/>
          <p:cNvSpPr/>
          <p:nvPr/>
        </p:nvSpPr>
        <p:spPr>
          <a:xfrm>
            <a:off x="3059832" y="3933056"/>
            <a:ext cx="3240360" cy="288032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2400" dirty="0"/>
          </a:p>
        </p:txBody>
      </p:sp>
      <p:sp>
        <p:nvSpPr>
          <p:cNvPr id="24" name="TextBox 23"/>
          <p:cNvSpPr txBox="1"/>
          <p:nvPr/>
        </p:nvSpPr>
        <p:spPr>
          <a:xfrm>
            <a:off x="3275856" y="4077072"/>
            <a:ext cx="2808312" cy="2677656"/>
          </a:xfrm>
          <a:prstGeom prst="rect">
            <a:avLst/>
          </a:prstGeom>
          <a:noFill/>
        </p:spPr>
        <p:txBody>
          <a:bodyPr wrap="square" rtlCol="0">
            <a:spAutoFit/>
          </a:bodyPr>
          <a:lstStyle/>
          <a:p>
            <a:pPr algn="ctr"/>
            <a:r>
              <a:rPr lang="pt-PT" sz="2800" b="1" dirty="0" smtClean="0"/>
              <a:t>Social </a:t>
            </a:r>
          </a:p>
          <a:p>
            <a:pPr algn="ctr"/>
            <a:r>
              <a:rPr lang="pt-PT" sz="2800" b="1" dirty="0" smtClean="0"/>
              <a:t>Entrepreneurship Cross-Sector fueled by</a:t>
            </a:r>
          </a:p>
          <a:p>
            <a:pPr algn="ctr"/>
            <a:r>
              <a:rPr lang="pt-PT" sz="2800" b="1" dirty="0" smtClean="0"/>
              <a:t> IMPACT INVESTING </a:t>
            </a:r>
            <a:endParaRPr lang="pt-PT" sz="2800" b="1" dirty="0"/>
          </a:p>
        </p:txBody>
      </p:sp>
    </p:spTree>
    <p:extLst>
      <p:ext uri="{BB962C8B-B14F-4D97-AF65-F5344CB8AC3E}">
        <p14:creationId xmlns:p14="http://schemas.microsoft.com/office/powerpoint/2010/main" val="66841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pt-PT" dirty="0" smtClean="0"/>
              <a:t>Impact Investing</a:t>
            </a:r>
            <a:endParaRPr lang="pt-PT" dirty="0"/>
          </a:p>
        </p:txBody>
      </p:sp>
      <p:sp>
        <p:nvSpPr>
          <p:cNvPr id="3" name="Content Placeholder 2"/>
          <p:cNvSpPr>
            <a:spLocks noGrp="1"/>
          </p:cNvSpPr>
          <p:nvPr>
            <p:ph idx="1"/>
          </p:nvPr>
        </p:nvSpPr>
        <p:spPr>
          <a:xfrm>
            <a:off x="179512" y="1196752"/>
            <a:ext cx="8964488" cy="5472608"/>
          </a:xfrm>
        </p:spPr>
        <p:txBody>
          <a:bodyPr>
            <a:normAutofit fontScale="92500"/>
          </a:bodyPr>
          <a:lstStyle/>
          <a:p>
            <a:pPr marL="0" indent="0">
              <a:spcBef>
                <a:spcPts val="0"/>
              </a:spcBef>
              <a:buNone/>
            </a:pPr>
            <a:r>
              <a:rPr lang="pt-PT" sz="2800" b="1" dirty="0" smtClean="0"/>
              <a:t>The purposeful allocation of financial resources to initiatives that can deliver measurable societal impact (social and environmental) alongside financial return. </a:t>
            </a:r>
          </a:p>
          <a:p>
            <a:pPr marL="0" indent="0">
              <a:lnSpc>
                <a:spcPct val="150000"/>
              </a:lnSpc>
              <a:buNone/>
            </a:pPr>
            <a:r>
              <a:rPr lang="pt-PT" b="1" dirty="0" smtClean="0"/>
              <a:t>Some Fundamental Principles of Impact Investing:</a:t>
            </a:r>
          </a:p>
          <a:p>
            <a:pPr>
              <a:lnSpc>
                <a:spcPct val="110000"/>
              </a:lnSpc>
            </a:pPr>
            <a:r>
              <a:rPr lang="pt-PT" b="1" dirty="0" smtClean="0"/>
              <a:t>Invest </a:t>
            </a:r>
            <a:r>
              <a:rPr lang="pt-PT" b="1" dirty="0"/>
              <a:t>in Sustainable Solutions </a:t>
            </a:r>
            <a:r>
              <a:rPr lang="pt-PT" sz="2400" dirty="0" smtClean="0"/>
              <a:t>(that generate revenue and build capacity)</a:t>
            </a:r>
            <a:endParaRPr lang="pt-PT" sz="2400" dirty="0"/>
          </a:p>
          <a:p>
            <a:pPr>
              <a:lnSpc>
                <a:spcPct val="150000"/>
              </a:lnSpc>
            </a:pPr>
            <a:r>
              <a:rPr lang="pt-PT" b="1" dirty="0" smtClean="0"/>
              <a:t>Support Scalable Models </a:t>
            </a:r>
            <a:r>
              <a:rPr lang="pt-PT" sz="2400" dirty="0" smtClean="0"/>
              <a:t>(solutions for global problems)</a:t>
            </a:r>
          </a:p>
          <a:p>
            <a:pPr>
              <a:lnSpc>
                <a:spcPct val="150000"/>
              </a:lnSpc>
            </a:pPr>
            <a:r>
              <a:rPr lang="pt-PT" b="1" dirty="0" smtClean="0"/>
              <a:t>Pay for Success </a:t>
            </a:r>
            <a:r>
              <a:rPr lang="pt-PT" sz="2400" dirty="0" smtClean="0"/>
              <a:t>(incentivize  and reward positive outcomes)</a:t>
            </a:r>
            <a:endParaRPr lang="pt-PT" sz="2400" b="1" dirty="0" smtClean="0"/>
          </a:p>
          <a:p>
            <a:pPr>
              <a:lnSpc>
                <a:spcPct val="150000"/>
              </a:lnSpc>
            </a:pPr>
            <a:r>
              <a:rPr lang="pt-PT" b="1" u="sng" dirty="0" smtClean="0"/>
              <a:t>Pursue </a:t>
            </a:r>
            <a:r>
              <a:rPr lang="pt-PT" b="1" u="sng" dirty="0"/>
              <a:t>alignment of profit and impact</a:t>
            </a:r>
            <a:r>
              <a:rPr lang="pt-PT" b="1" dirty="0"/>
              <a:t> </a:t>
            </a:r>
            <a:r>
              <a:rPr lang="pt-PT" sz="2600" dirty="0"/>
              <a:t>(no compromise)</a:t>
            </a:r>
          </a:p>
          <a:p>
            <a:pPr>
              <a:lnSpc>
                <a:spcPct val="150000"/>
              </a:lnSpc>
            </a:pPr>
            <a:endParaRPr lang="pt-PT" sz="2400" dirty="0" smtClean="0"/>
          </a:p>
        </p:txBody>
      </p:sp>
    </p:spTree>
    <p:extLst>
      <p:ext uri="{BB962C8B-B14F-4D97-AF65-F5344CB8AC3E}">
        <p14:creationId xmlns:p14="http://schemas.microsoft.com/office/powerpoint/2010/main" val="4177094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pt-PT" dirty="0" smtClean="0"/>
              <a:t>Breaking Prejudices - 1</a:t>
            </a:r>
            <a:endParaRPr lang="pt-PT" dirty="0"/>
          </a:p>
        </p:txBody>
      </p:sp>
      <p:sp>
        <p:nvSpPr>
          <p:cNvPr id="3" name="Content Placeholder 2"/>
          <p:cNvSpPr>
            <a:spLocks noGrp="1"/>
          </p:cNvSpPr>
          <p:nvPr>
            <p:ph idx="1"/>
          </p:nvPr>
        </p:nvSpPr>
        <p:spPr>
          <a:xfrm>
            <a:off x="179512" y="1340768"/>
            <a:ext cx="8784976" cy="5112568"/>
          </a:xfrm>
        </p:spPr>
        <p:txBody>
          <a:bodyPr>
            <a:normAutofit/>
          </a:bodyPr>
          <a:lstStyle/>
          <a:p>
            <a:r>
              <a:rPr lang="pt-PT" sz="2800" dirty="0" smtClean="0"/>
              <a:t>Chico, an entrepreneur in Brazil, developed an innovative software solution to teach English to affluent school-kids from the cities. The business he founded and leads helped more than 2,000,000 clients learn English and enter University. He received $US 1M in salary last year.</a:t>
            </a:r>
          </a:p>
          <a:p>
            <a:pPr marL="0" indent="0">
              <a:buNone/>
            </a:pPr>
            <a:endParaRPr lang="pt-PT" sz="2800" dirty="0"/>
          </a:p>
        </p:txBody>
      </p:sp>
    </p:spTree>
    <p:extLst>
      <p:ext uri="{BB962C8B-B14F-4D97-AF65-F5344CB8AC3E}">
        <p14:creationId xmlns:p14="http://schemas.microsoft.com/office/powerpoint/2010/main" val="380734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1750</TotalTime>
  <Words>1478</Words>
  <Application>Microsoft Office PowerPoint</Application>
  <PresentationFormat>On-screen Show (4:3)</PresentationFormat>
  <Paragraphs>156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Impact Investing</vt:lpstr>
      <vt:lpstr>My Message</vt:lpstr>
      <vt:lpstr>A Society divided in Sectors</vt:lpstr>
      <vt:lpstr>Sectoral Trends in the last 10-15 years</vt:lpstr>
      <vt:lpstr>Motivation for Impact Investing</vt:lpstr>
      <vt:lpstr>Pope Francis’s Message to WEF 2014</vt:lpstr>
      <vt:lpstr>A Vision for the Convergent Economy</vt:lpstr>
      <vt:lpstr>Impact Investing</vt:lpstr>
      <vt:lpstr>Breaking Prejudices - 1</vt:lpstr>
      <vt:lpstr>Breaking Prejudices - 1</vt:lpstr>
      <vt:lpstr>Breaking Prejudices - 1</vt:lpstr>
      <vt:lpstr>Why this Prejudice?</vt:lpstr>
      <vt:lpstr>The (Mis)Alignment of Profit and Impact?</vt:lpstr>
      <vt:lpstr>Breaking Prejudices - 2</vt:lpstr>
      <vt:lpstr>Breaking Prejudices - 2</vt:lpstr>
      <vt:lpstr>The First Principle of Sustainability</vt:lpstr>
      <vt:lpstr>The Second Principle of Sustainability</vt:lpstr>
      <vt:lpstr>Rewarding the Right Outcomes</vt:lpstr>
      <vt:lpstr>The Importance of Measuring Impact</vt:lpstr>
      <vt:lpstr>A Menu of Impact Investing choices</vt:lpstr>
      <vt:lpstr>A Vision for Impact Investing</vt:lpstr>
      <vt:lpstr>The Promising Role of the Catholic Church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Filipe SANTOS</dc:creator>
  <cp:lastModifiedBy>Minkov, Victoria</cp:lastModifiedBy>
  <cp:revision>64</cp:revision>
  <dcterms:created xsi:type="dcterms:W3CDTF">2013-07-08T21:37:25Z</dcterms:created>
  <dcterms:modified xsi:type="dcterms:W3CDTF">2014-07-14T15:12:57Z</dcterms:modified>
</cp:coreProperties>
</file>