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78" r:id="rId2"/>
    <p:sldId id="431" r:id="rId3"/>
    <p:sldId id="417" r:id="rId4"/>
    <p:sldId id="418" r:id="rId5"/>
    <p:sldId id="422" r:id="rId6"/>
    <p:sldId id="424" r:id="rId7"/>
    <p:sldId id="410" r:id="rId8"/>
    <p:sldId id="430" r:id="rId9"/>
    <p:sldId id="369" r:id="rId10"/>
  </p:sldIdLst>
  <p:sldSz cx="9144000" cy="6858000" type="screen4x3"/>
  <p:notesSz cx="7099300" cy="102346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BA34"/>
    <a:srgbClr val="A8CF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24" autoAdjust="0"/>
    <p:restoredTop sz="92893" autoAdjust="0"/>
  </p:normalViewPr>
  <p:slideViewPr>
    <p:cSldViewPr>
      <p:cViewPr>
        <p:scale>
          <a:sx n="75" d="100"/>
          <a:sy n="75" d="100"/>
        </p:scale>
        <p:origin x="-1176" y="-72"/>
      </p:cViewPr>
      <p:guideLst>
        <p:guide orient="horz" pos="2160"/>
        <p:guide pos="2880"/>
        <p:guide pos="29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1" d="100"/>
          <a:sy n="51" d="100"/>
        </p:scale>
        <p:origin x="-2556"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78866761-AB4F-4E0C-9489-E655BAC1A3AC}" type="datetimeFigureOut">
              <a:rPr lang="en-US" smtClean="0"/>
              <a:t>7/14/2014</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111B785D-3ED5-4B28-982C-8AEA11175DE6}" type="slidenum">
              <a:rPr lang="en-US" smtClean="0"/>
              <a:t>‹#›</a:t>
            </a:fld>
            <a:endParaRPr lang="en-US"/>
          </a:p>
        </p:txBody>
      </p:sp>
    </p:spTree>
    <p:extLst>
      <p:ext uri="{BB962C8B-B14F-4D97-AF65-F5344CB8AC3E}">
        <p14:creationId xmlns:p14="http://schemas.microsoft.com/office/powerpoint/2010/main" val="2834103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Espaço Reservado para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6E8D7AD7-6C0F-4A70-A200-CA40743F7814}" type="datetimeFigureOut">
              <a:rPr lang="en-US" smtClean="0"/>
              <a:pPr/>
              <a:t>7/14/2014</a:t>
            </a:fld>
            <a:endParaRPr lang="en-US"/>
          </a:p>
        </p:txBody>
      </p:sp>
      <p:sp>
        <p:nvSpPr>
          <p:cNvPr id="4" name="Espaço Reservado para Imagem de Slide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Espaço Reservado para Anotaçõ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Rodapé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Espaço Reservado para Número de Slid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96EC21D2-DDEA-4148-A913-997BED58CE19}" type="slidenum">
              <a:rPr lang="en-US" smtClean="0"/>
              <a:pPr/>
              <a:t>‹#›</a:t>
            </a:fld>
            <a:endParaRPr lang="en-US"/>
          </a:p>
        </p:txBody>
      </p:sp>
    </p:spTree>
    <p:extLst>
      <p:ext uri="{BB962C8B-B14F-4D97-AF65-F5344CB8AC3E}">
        <p14:creationId xmlns:p14="http://schemas.microsoft.com/office/powerpoint/2010/main" val="1444255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1</a:t>
            </a:fld>
            <a:endParaRPr lang="en-US"/>
          </a:p>
        </p:txBody>
      </p:sp>
    </p:spTree>
    <p:extLst>
      <p:ext uri="{BB962C8B-B14F-4D97-AF65-F5344CB8AC3E}">
        <p14:creationId xmlns:p14="http://schemas.microsoft.com/office/powerpoint/2010/main" val="757744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2</a:t>
            </a:fld>
            <a:endParaRPr lang="en-US"/>
          </a:p>
        </p:txBody>
      </p:sp>
    </p:spTree>
    <p:extLst>
      <p:ext uri="{BB962C8B-B14F-4D97-AF65-F5344CB8AC3E}">
        <p14:creationId xmlns:p14="http://schemas.microsoft.com/office/powerpoint/2010/main" val="2107494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3</a:t>
            </a:fld>
            <a:endParaRPr lang="en-US"/>
          </a:p>
        </p:txBody>
      </p:sp>
    </p:spTree>
    <p:extLst>
      <p:ext uri="{BB962C8B-B14F-4D97-AF65-F5344CB8AC3E}">
        <p14:creationId xmlns:p14="http://schemas.microsoft.com/office/powerpoint/2010/main" val="1201325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4</a:t>
            </a:fld>
            <a:endParaRPr lang="en-US"/>
          </a:p>
        </p:txBody>
      </p:sp>
    </p:spTree>
    <p:extLst>
      <p:ext uri="{BB962C8B-B14F-4D97-AF65-F5344CB8AC3E}">
        <p14:creationId xmlns:p14="http://schemas.microsoft.com/office/powerpoint/2010/main" val="3453787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5</a:t>
            </a:fld>
            <a:endParaRPr lang="en-US"/>
          </a:p>
        </p:txBody>
      </p:sp>
    </p:spTree>
    <p:extLst>
      <p:ext uri="{BB962C8B-B14F-4D97-AF65-F5344CB8AC3E}">
        <p14:creationId xmlns:p14="http://schemas.microsoft.com/office/powerpoint/2010/main" val="3642629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6</a:t>
            </a:fld>
            <a:endParaRPr lang="en-US"/>
          </a:p>
        </p:txBody>
      </p:sp>
    </p:spTree>
    <p:extLst>
      <p:ext uri="{BB962C8B-B14F-4D97-AF65-F5344CB8AC3E}">
        <p14:creationId xmlns:p14="http://schemas.microsoft.com/office/powerpoint/2010/main" val="512863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7</a:t>
            </a:fld>
            <a:endParaRPr lang="en-US"/>
          </a:p>
        </p:txBody>
      </p:sp>
    </p:spTree>
    <p:extLst>
      <p:ext uri="{BB962C8B-B14F-4D97-AF65-F5344CB8AC3E}">
        <p14:creationId xmlns:p14="http://schemas.microsoft.com/office/powerpoint/2010/main" val="2342780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8</a:t>
            </a:fld>
            <a:endParaRPr lang="en-US"/>
          </a:p>
        </p:txBody>
      </p:sp>
    </p:spTree>
    <p:extLst>
      <p:ext uri="{BB962C8B-B14F-4D97-AF65-F5344CB8AC3E}">
        <p14:creationId xmlns:p14="http://schemas.microsoft.com/office/powerpoint/2010/main" val="2342780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96EC21D2-DDEA-4148-A913-997BED58CE19}" type="slidenum">
              <a:rPr lang="en-US" smtClean="0"/>
              <a:pPr/>
              <a:t>9</a:t>
            </a:fld>
            <a:endParaRPr lang="en-US"/>
          </a:p>
        </p:txBody>
      </p:sp>
    </p:spTree>
    <p:extLst>
      <p:ext uri="{BB962C8B-B14F-4D97-AF65-F5344CB8AC3E}">
        <p14:creationId xmlns:p14="http://schemas.microsoft.com/office/powerpoint/2010/main" val="2107494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DE6A2C85-4AAE-4AB3-A395-5377C221D20B}" type="datetime1">
              <a:rPr lang="pt-BR" smtClean="0"/>
              <a:t>14/07/2014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6516216" y="6344257"/>
            <a:ext cx="539080" cy="365125"/>
          </a:xfrm>
        </p:spPr>
        <p:txBody>
          <a:bodyPr/>
          <a:lstStyle>
            <a:lvl1pPr>
              <a:defRPr sz="1600" b="1">
                <a:solidFill>
                  <a:srgbClr val="FF0000"/>
                </a:solidFill>
              </a:defRPr>
            </a:lvl1pPr>
          </a:lstStyle>
          <a:p>
            <a:fld id="{A60FCD44-FC10-4158-A765-DA42E5E5258B}" type="slidenum">
              <a:rPr lang="pt-BR" smtClean="0"/>
              <a:pPr/>
              <a:t>‹#›</a:t>
            </a:fld>
            <a:endParaRPr lang="pt-BR" dirty="0"/>
          </a:p>
        </p:txBody>
      </p:sp>
    </p:spTree>
    <p:extLst>
      <p:ext uri="{BB962C8B-B14F-4D97-AF65-F5344CB8AC3E}">
        <p14:creationId xmlns:p14="http://schemas.microsoft.com/office/powerpoint/2010/main" val="412443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2E55070-EC94-490B-B737-32C89C80B347}" type="datetime1">
              <a:rPr lang="pt-BR" smtClean="0"/>
              <a:t>14/07/2014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381140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539E702-883B-43CE-8A83-264A6D4E50BA}" type="datetime1">
              <a:rPr lang="pt-BR" smtClean="0"/>
              <a:t>14/07/2014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1066376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EB29626-C280-4C25-9056-D977B706CC59}" type="datetime1">
              <a:rPr lang="pt-BR" smtClean="0"/>
              <a:t>14/07/2014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2605728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9F2D5CCB-67A0-40AA-A616-52A7A92AC804}" type="datetime1">
              <a:rPr lang="pt-BR" smtClean="0"/>
              <a:t>14/07/2014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lvl1pPr>
              <a:defRPr>
                <a:solidFill>
                  <a:schemeClr val="bg1"/>
                </a:solidFill>
              </a:defRPr>
            </a:lvl1pPr>
          </a:lstStyle>
          <a:p>
            <a:fld id="{A60FCD44-FC10-4158-A765-DA42E5E5258B}" type="slidenum">
              <a:rPr lang="pt-BR" smtClean="0"/>
              <a:pPr/>
              <a:t>‹#›</a:t>
            </a:fld>
            <a:endParaRPr lang="pt-BR"/>
          </a:p>
        </p:txBody>
      </p:sp>
    </p:spTree>
    <p:extLst>
      <p:ext uri="{BB962C8B-B14F-4D97-AF65-F5344CB8AC3E}">
        <p14:creationId xmlns:p14="http://schemas.microsoft.com/office/powerpoint/2010/main" val="187671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9144FC3-1EF5-4E55-BDB9-E9B733317AAB}" type="datetime1">
              <a:rPr lang="pt-BR" smtClean="0"/>
              <a:t>14/07/2014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lvl1pPr>
              <a:defRPr>
                <a:solidFill>
                  <a:schemeClr val="bg1"/>
                </a:solidFill>
              </a:defRPr>
            </a:lvl1pPr>
          </a:lstStyle>
          <a:p>
            <a:fld id="{A60FCD44-FC10-4158-A765-DA42E5E5258B}" type="slidenum">
              <a:rPr lang="pt-BR" smtClean="0"/>
              <a:pPr/>
              <a:t>‹#›</a:t>
            </a:fld>
            <a:endParaRPr lang="pt-BR"/>
          </a:p>
        </p:txBody>
      </p:sp>
    </p:spTree>
    <p:extLst>
      <p:ext uri="{BB962C8B-B14F-4D97-AF65-F5344CB8AC3E}">
        <p14:creationId xmlns:p14="http://schemas.microsoft.com/office/powerpoint/2010/main" val="2397962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CEA5A096-9807-4503-A700-70FA567E7DA6}" type="datetime1">
              <a:rPr lang="pt-BR" smtClean="0"/>
              <a:t>14/07/2014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148358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CC68FA64-87F3-4131-9CC1-EBCAD98C3971}" type="datetime1">
              <a:rPr lang="pt-BR" smtClean="0"/>
              <a:t>14/07/2014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1416903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29D8E94-1B2C-4392-80D4-9E224D4229DB}" type="datetime1">
              <a:rPr lang="pt-BR" smtClean="0"/>
              <a:t>14/07/2014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3651272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385D74E-7440-465D-81D3-32426EB482D0}" type="datetime1">
              <a:rPr lang="pt-BR" smtClean="0"/>
              <a:t>14/07/2014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1363350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A810EE9-FEAC-47DC-B02A-2B9FAD678D29}" type="datetime1">
              <a:rPr lang="pt-BR" smtClean="0"/>
              <a:t>14/07/2014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0FCD44-FC10-4158-A765-DA42E5E5258B}" type="slidenum">
              <a:rPr lang="pt-BR" smtClean="0"/>
              <a:pPr/>
              <a:t>‹#›</a:t>
            </a:fld>
            <a:endParaRPr lang="pt-BR"/>
          </a:p>
        </p:txBody>
      </p:sp>
    </p:spTree>
    <p:extLst>
      <p:ext uri="{BB962C8B-B14F-4D97-AF65-F5344CB8AC3E}">
        <p14:creationId xmlns:p14="http://schemas.microsoft.com/office/powerpoint/2010/main" val="1014868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3A9C0A-3CDA-4642-8FB4-3553CBAED465}" type="datetime1">
              <a:rPr lang="pt-BR" smtClean="0"/>
              <a:t>14/07/2014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467072" cy="365125"/>
          </a:xfrm>
          <a:prstGeom prst="rect">
            <a:avLst/>
          </a:prstGeom>
        </p:spPr>
        <p:txBody>
          <a:bodyPr vert="horz" lIns="91440" tIns="45720" rIns="91440" bIns="45720" rtlCol="0" anchor="ctr"/>
          <a:lstStyle>
            <a:lvl1pPr algn="r">
              <a:defRPr sz="1400" b="1">
                <a:solidFill>
                  <a:srgbClr val="FF0000"/>
                </a:solidFill>
              </a:defRPr>
            </a:lvl1pPr>
          </a:lstStyle>
          <a:p>
            <a:fld id="{A60FCD44-FC10-4158-A765-DA42E5E5258B}" type="slidenum">
              <a:rPr lang="pt-BR" smtClean="0"/>
              <a:pPr/>
              <a:t>‹#›</a:t>
            </a:fld>
            <a:endParaRPr lang="pt-BR"/>
          </a:p>
        </p:txBody>
      </p:sp>
    </p:spTree>
    <p:extLst>
      <p:ext uri="{BB962C8B-B14F-4D97-AF65-F5344CB8AC3E}">
        <p14:creationId xmlns:p14="http://schemas.microsoft.com/office/powerpoint/2010/main" val="4023442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descr="marca_verde.png"/>
          <p:cNvPicPr>
            <a:picLocks noChangeAspect="1"/>
          </p:cNvPicPr>
          <p:nvPr/>
        </p:nvPicPr>
        <p:blipFill>
          <a:blip r:embed="rId3" cstate="print"/>
          <a:stretch>
            <a:fillRect/>
          </a:stretch>
        </p:blipFill>
        <p:spPr>
          <a:xfrm>
            <a:off x="463591" y="5733256"/>
            <a:ext cx="1789955" cy="820181"/>
          </a:xfrm>
          <a:prstGeom prst="rect">
            <a:avLst/>
          </a:prstGeom>
        </p:spPr>
      </p:pic>
      <p:pic>
        <p:nvPicPr>
          <p:cNvPr id="4" name="Imagem 3" descr="pingo.png"/>
          <p:cNvPicPr>
            <a:picLocks noChangeAspect="1"/>
          </p:cNvPicPr>
          <p:nvPr/>
        </p:nvPicPr>
        <p:blipFill rotWithShape="1">
          <a:blip r:embed="rId4" cstate="print"/>
          <a:srcRect b="6348"/>
          <a:stretch/>
        </p:blipFill>
        <p:spPr>
          <a:xfrm>
            <a:off x="4252904" y="2204864"/>
            <a:ext cx="4968552" cy="465313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Elipse 5"/>
          <p:cNvSpPr/>
          <p:nvPr/>
        </p:nvSpPr>
        <p:spPr>
          <a:xfrm>
            <a:off x="323528" y="6121524"/>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5977508"/>
            <a:ext cx="720080" cy="720080"/>
          </a:xfrm>
          <a:prstGeom prst="rect">
            <a:avLst/>
          </a:prstGeom>
        </p:spPr>
      </p:pic>
      <p:pic>
        <p:nvPicPr>
          <p:cNvPr id="8" name="Image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sp>
        <p:nvSpPr>
          <p:cNvPr id="18" name="Retângulo 17"/>
          <p:cNvSpPr/>
          <p:nvPr/>
        </p:nvSpPr>
        <p:spPr>
          <a:xfrm>
            <a:off x="683568" y="548680"/>
            <a:ext cx="7848872" cy="707886"/>
          </a:xfrm>
          <a:prstGeom prst="rect">
            <a:avLst/>
          </a:prstGeom>
        </p:spPr>
        <p:txBody>
          <a:bodyPr wrap="square">
            <a:spAutoFit/>
          </a:bodyPr>
          <a:lstStyle/>
          <a:p>
            <a:pPr lvl="0" algn="ctr"/>
            <a:r>
              <a:rPr lang="en-US" sz="4000" dirty="0" smtClean="0">
                <a:solidFill>
                  <a:srgbClr val="93BA34"/>
                </a:solidFill>
                <a:cs typeface="Calibri" pitchFamily="34" charset="0"/>
              </a:rPr>
              <a:t>The Impact Investing Spectrum</a:t>
            </a:r>
          </a:p>
        </p:txBody>
      </p:sp>
      <p:pic>
        <p:nvPicPr>
          <p:cNvPr id="7" name="Picture 6" descr="color spectrum.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7340" y="1567656"/>
            <a:ext cx="7785100" cy="4165600"/>
          </a:xfrm>
          <a:prstGeom prst="rect">
            <a:avLst/>
          </a:prstGeom>
        </p:spPr>
      </p:pic>
    </p:spTree>
    <p:extLst>
      <p:ext uri="{BB962C8B-B14F-4D97-AF65-F5344CB8AC3E}">
        <p14:creationId xmlns:p14="http://schemas.microsoft.com/office/powerpoint/2010/main" val="104058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Elipse 5"/>
          <p:cNvSpPr/>
          <p:nvPr/>
        </p:nvSpPr>
        <p:spPr>
          <a:xfrm>
            <a:off x="323528" y="6121524"/>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5977508"/>
            <a:ext cx="720080" cy="720080"/>
          </a:xfrm>
          <a:prstGeom prst="rect">
            <a:avLst/>
          </a:prstGeom>
        </p:spPr>
      </p:pic>
      <p:pic>
        <p:nvPicPr>
          <p:cNvPr id="8" name="Image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pic>
        <p:nvPicPr>
          <p:cNvPr id="7" name="Imagem 6" descr="marca_verde.png"/>
          <p:cNvPicPr>
            <a:picLocks noChangeAspect="1"/>
          </p:cNvPicPr>
          <p:nvPr/>
        </p:nvPicPr>
        <p:blipFill>
          <a:blip r:embed="rId5" cstate="print"/>
          <a:stretch>
            <a:fillRect/>
          </a:stretch>
        </p:blipFill>
        <p:spPr>
          <a:xfrm>
            <a:off x="251520" y="116632"/>
            <a:ext cx="2267744" cy="1039110"/>
          </a:xfrm>
          <a:prstGeom prst="rect">
            <a:avLst/>
          </a:prstGeom>
        </p:spPr>
      </p:pic>
      <p:sp>
        <p:nvSpPr>
          <p:cNvPr id="23" name="CaixaDeTexto 22"/>
          <p:cNvSpPr txBox="1"/>
          <p:nvPr/>
        </p:nvSpPr>
        <p:spPr>
          <a:xfrm>
            <a:off x="827585" y="1700808"/>
            <a:ext cx="7848872" cy="3625608"/>
          </a:xfrm>
          <a:prstGeom prst="rect">
            <a:avLst/>
          </a:prstGeom>
          <a:noFill/>
        </p:spPr>
        <p:txBody>
          <a:bodyPr wrap="square" rtlCol="0">
            <a:spAutoFit/>
          </a:bodyPr>
          <a:lstStyle/>
          <a:p>
            <a:pPr algn="ctr">
              <a:lnSpc>
                <a:spcPct val="120000"/>
              </a:lnSpc>
            </a:pPr>
            <a:r>
              <a:rPr lang="en-US" sz="2400" dirty="0" smtClean="0">
                <a:solidFill>
                  <a:schemeClr val="accent3">
                    <a:lumMod val="75000"/>
                  </a:schemeClr>
                </a:solidFill>
              </a:rPr>
              <a:t>Who we are:</a:t>
            </a:r>
          </a:p>
          <a:p>
            <a:pPr algn="ctr">
              <a:lnSpc>
                <a:spcPct val="120000"/>
              </a:lnSpc>
            </a:pPr>
            <a:endParaRPr lang="en-US" sz="2400" b="1" dirty="0" smtClean="0">
              <a:solidFill>
                <a:schemeClr val="accent3">
                  <a:lumMod val="75000"/>
                </a:schemeClr>
              </a:solidFill>
            </a:endParaRPr>
          </a:p>
          <a:p>
            <a:pPr algn="ctr">
              <a:lnSpc>
                <a:spcPct val="120000"/>
              </a:lnSpc>
            </a:pPr>
            <a:r>
              <a:rPr lang="en-US" sz="2400" b="1" dirty="0" smtClean="0">
                <a:solidFill>
                  <a:schemeClr val="accent3">
                    <a:lumMod val="75000"/>
                  </a:schemeClr>
                </a:solidFill>
              </a:rPr>
              <a:t>FIRST</a:t>
            </a:r>
            <a:r>
              <a:rPr lang="en-US" sz="2400" dirty="0" smtClean="0">
                <a:solidFill>
                  <a:schemeClr val="accent3">
                    <a:lumMod val="75000"/>
                  </a:schemeClr>
                </a:solidFill>
              </a:rPr>
              <a:t> – Brazil Impact Investing Fund</a:t>
            </a:r>
          </a:p>
          <a:p>
            <a:pPr algn="ctr">
              <a:lnSpc>
                <a:spcPct val="120000"/>
              </a:lnSpc>
            </a:pPr>
            <a:r>
              <a:rPr lang="en-US" sz="2400" dirty="0" smtClean="0">
                <a:solidFill>
                  <a:schemeClr val="accent3">
                    <a:lumMod val="75000"/>
                  </a:schemeClr>
                </a:solidFill>
              </a:rPr>
              <a:t>focuses on Growth Equity</a:t>
            </a:r>
            <a:endParaRPr lang="en-US" sz="2400" dirty="0">
              <a:solidFill>
                <a:schemeClr val="accent3">
                  <a:lumMod val="75000"/>
                </a:schemeClr>
              </a:solidFill>
            </a:endParaRPr>
          </a:p>
          <a:p>
            <a:pPr algn="ctr">
              <a:lnSpc>
                <a:spcPct val="120000"/>
              </a:lnSpc>
            </a:pPr>
            <a:r>
              <a:rPr lang="en-US" sz="2400" dirty="0" smtClean="0">
                <a:solidFill>
                  <a:schemeClr val="accent3">
                    <a:lumMod val="75000"/>
                  </a:schemeClr>
                </a:solidFill>
              </a:rPr>
              <a:t>for Small and Mid-Size Enterprises,</a:t>
            </a:r>
          </a:p>
          <a:p>
            <a:pPr algn="ctr">
              <a:lnSpc>
                <a:spcPct val="120000"/>
              </a:lnSpc>
            </a:pPr>
            <a:r>
              <a:rPr lang="en-US" sz="2400" dirty="0" smtClean="0">
                <a:solidFill>
                  <a:schemeClr val="accent3">
                    <a:lumMod val="75000"/>
                  </a:schemeClr>
                </a:solidFill>
              </a:rPr>
              <a:t>of essential products and services,</a:t>
            </a:r>
          </a:p>
          <a:p>
            <a:pPr algn="ctr">
              <a:lnSpc>
                <a:spcPct val="120000"/>
              </a:lnSpc>
            </a:pPr>
            <a:r>
              <a:rPr lang="en-US" sz="2400" dirty="0">
                <a:solidFill>
                  <a:schemeClr val="accent3">
                    <a:lumMod val="75000"/>
                  </a:schemeClr>
                </a:solidFill>
              </a:rPr>
              <a:t>w</a:t>
            </a:r>
            <a:r>
              <a:rPr lang="en-US" sz="2400" dirty="0" smtClean="0">
                <a:solidFill>
                  <a:schemeClr val="accent3">
                    <a:lumMod val="75000"/>
                  </a:schemeClr>
                </a:solidFill>
              </a:rPr>
              <a:t>ith the ability to serve at least one million clients</a:t>
            </a:r>
          </a:p>
          <a:p>
            <a:pPr algn="ctr">
              <a:lnSpc>
                <a:spcPct val="120000"/>
              </a:lnSpc>
            </a:pPr>
            <a:r>
              <a:rPr lang="en-US" sz="2400" dirty="0" smtClean="0">
                <a:solidFill>
                  <a:schemeClr val="accent3">
                    <a:lumMod val="75000"/>
                  </a:schemeClr>
                </a:solidFill>
              </a:rPr>
              <a:t>of the Brazilian Base of the Pyramid.</a:t>
            </a:r>
            <a:endParaRPr lang="en-US" sz="2400" dirty="0"/>
          </a:p>
        </p:txBody>
      </p:sp>
    </p:spTree>
    <p:extLst>
      <p:ext uri="{BB962C8B-B14F-4D97-AF65-F5344CB8AC3E}">
        <p14:creationId xmlns:p14="http://schemas.microsoft.com/office/powerpoint/2010/main" val="459952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Elipse 5"/>
          <p:cNvSpPr/>
          <p:nvPr/>
        </p:nvSpPr>
        <p:spPr>
          <a:xfrm>
            <a:off x="323528" y="6121524"/>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5977508"/>
            <a:ext cx="720080" cy="720080"/>
          </a:xfrm>
          <a:prstGeom prst="rect">
            <a:avLst/>
          </a:prstGeom>
        </p:spPr>
      </p:pic>
      <p:pic>
        <p:nvPicPr>
          <p:cNvPr id="8" name="Image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sp>
        <p:nvSpPr>
          <p:cNvPr id="2" name="Elipse 1"/>
          <p:cNvSpPr/>
          <p:nvPr/>
        </p:nvSpPr>
        <p:spPr>
          <a:xfrm rot="16200000">
            <a:off x="1835697" y="1124745"/>
            <a:ext cx="3384376" cy="3384376"/>
          </a:xfrm>
          <a:prstGeom prst="ellipse">
            <a:avLst/>
          </a:prstGeom>
          <a:gradFill>
            <a:gsLst>
              <a:gs pos="0">
                <a:schemeClr val="accent3">
                  <a:shade val="51000"/>
                  <a:satMod val="130000"/>
                  <a:alpha val="0"/>
                </a:schemeClr>
              </a:gs>
              <a:gs pos="80000">
                <a:schemeClr val="accent3">
                  <a:shade val="93000"/>
                  <a:satMod val="130000"/>
                </a:schemeClr>
              </a:gs>
              <a:gs pos="100000">
                <a:schemeClr val="accent3">
                  <a:shade val="94000"/>
                  <a:satMod val="135000"/>
                </a:schemeClr>
              </a:gs>
            </a:gsLst>
          </a:gra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pt-BR"/>
          </a:p>
        </p:txBody>
      </p:sp>
      <p:sp>
        <p:nvSpPr>
          <p:cNvPr id="7" name="Elipse 6"/>
          <p:cNvSpPr/>
          <p:nvPr/>
        </p:nvSpPr>
        <p:spPr>
          <a:xfrm rot="5400000">
            <a:off x="3851921" y="1124745"/>
            <a:ext cx="3384376" cy="3384376"/>
          </a:xfrm>
          <a:prstGeom prst="ellipse">
            <a:avLst/>
          </a:prstGeom>
          <a:gradFill>
            <a:gsLst>
              <a:gs pos="0">
                <a:schemeClr val="accent5">
                  <a:shade val="51000"/>
                  <a:satMod val="130000"/>
                  <a:alpha val="0"/>
                </a:schemeClr>
              </a:gs>
              <a:gs pos="80000">
                <a:schemeClr val="accent5">
                  <a:shade val="93000"/>
                  <a:satMod val="130000"/>
                </a:schemeClr>
              </a:gs>
              <a:gs pos="100000">
                <a:schemeClr val="accent5">
                  <a:shade val="94000"/>
                  <a:satMod val="135000"/>
                </a:schemeClr>
              </a:gs>
            </a:gsLst>
          </a:gra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pt-BR"/>
          </a:p>
        </p:txBody>
      </p:sp>
      <p:sp>
        <p:nvSpPr>
          <p:cNvPr id="9" name="Elipse 8"/>
          <p:cNvSpPr/>
          <p:nvPr/>
        </p:nvSpPr>
        <p:spPr>
          <a:xfrm rot="10800000">
            <a:off x="2835514" y="2800881"/>
            <a:ext cx="3384376" cy="3384376"/>
          </a:xfrm>
          <a:prstGeom prst="ellipse">
            <a:avLst/>
          </a:prstGeom>
          <a:gradFill>
            <a:gsLst>
              <a:gs pos="0">
                <a:schemeClr val="accent6">
                  <a:shade val="51000"/>
                  <a:satMod val="130000"/>
                  <a:alpha val="0"/>
                </a:schemeClr>
              </a:gs>
              <a:gs pos="80000">
                <a:schemeClr val="accent6">
                  <a:shade val="93000"/>
                  <a:satMod val="130000"/>
                </a:schemeClr>
              </a:gs>
              <a:gs pos="100000">
                <a:schemeClr val="accent6">
                  <a:shade val="94000"/>
                  <a:satMod val="13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pt-BR"/>
          </a:p>
        </p:txBody>
      </p:sp>
      <p:sp>
        <p:nvSpPr>
          <p:cNvPr id="34" name="CaixaDeTexto 33"/>
          <p:cNvSpPr txBox="1"/>
          <p:nvPr/>
        </p:nvSpPr>
        <p:spPr>
          <a:xfrm>
            <a:off x="57996" y="356894"/>
            <a:ext cx="9086004" cy="369332"/>
          </a:xfrm>
          <a:prstGeom prst="rect">
            <a:avLst/>
          </a:prstGeom>
          <a:noFill/>
        </p:spPr>
        <p:txBody>
          <a:bodyPr wrap="square" rtlCol="0">
            <a:spAutoFit/>
          </a:bodyPr>
          <a:lstStyle/>
          <a:p>
            <a:r>
              <a:rPr lang="en-US" dirty="0">
                <a:solidFill>
                  <a:schemeClr val="bg1">
                    <a:lumMod val="50000"/>
                  </a:schemeClr>
                </a:solidFill>
              </a:rPr>
              <a:t>social impact intrinsic, symbiotically connected to </a:t>
            </a:r>
            <a:r>
              <a:rPr lang="en-US" dirty="0" smtClean="0">
                <a:solidFill>
                  <a:schemeClr val="bg1">
                    <a:lumMod val="50000"/>
                  </a:schemeClr>
                </a:solidFill>
              </a:rPr>
              <a:t>the corporate strategy </a:t>
            </a:r>
            <a:r>
              <a:rPr lang="en-US" dirty="0">
                <a:solidFill>
                  <a:schemeClr val="bg1">
                    <a:lumMod val="50000"/>
                  </a:schemeClr>
                </a:solidFill>
              </a:rPr>
              <a:t>of the business.</a:t>
            </a:r>
            <a:endParaRPr lang="en-US" i="1" dirty="0" smtClean="0">
              <a:solidFill>
                <a:schemeClr val="bg1">
                  <a:lumMod val="50000"/>
                </a:schemeClr>
              </a:solidFill>
            </a:endParaRPr>
          </a:p>
        </p:txBody>
      </p:sp>
      <p:sp>
        <p:nvSpPr>
          <p:cNvPr id="36" name="CaixaDeTexto 35"/>
          <p:cNvSpPr txBox="1"/>
          <p:nvPr/>
        </p:nvSpPr>
        <p:spPr>
          <a:xfrm>
            <a:off x="6228185" y="1259097"/>
            <a:ext cx="2206518" cy="461665"/>
          </a:xfrm>
          <a:prstGeom prst="rect">
            <a:avLst/>
          </a:prstGeom>
          <a:noFill/>
        </p:spPr>
        <p:txBody>
          <a:bodyPr wrap="square" rtlCol="0">
            <a:spAutoFit/>
          </a:bodyPr>
          <a:lstStyle/>
          <a:p>
            <a:pPr algn="ctr"/>
            <a:r>
              <a:rPr lang="en-US" sz="2400" b="1" i="1" dirty="0" smtClean="0">
                <a:solidFill>
                  <a:srgbClr val="93BA34"/>
                </a:solidFill>
              </a:rPr>
              <a:t>&gt; Intent</a:t>
            </a:r>
          </a:p>
        </p:txBody>
      </p:sp>
      <p:sp>
        <p:nvSpPr>
          <p:cNvPr id="38" name="CaixaDeTexto 37"/>
          <p:cNvSpPr txBox="1"/>
          <p:nvPr/>
        </p:nvSpPr>
        <p:spPr>
          <a:xfrm>
            <a:off x="193436" y="3645024"/>
            <a:ext cx="2218324" cy="461665"/>
          </a:xfrm>
          <a:prstGeom prst="rect">
            <a:avLst/>
          </a:prstGeom>
          <a:noFill/>
        </p:spPr>
        <p:txBody>
          <a:bodyPr wrap="square" rtlCol="0">
            <a:spAutoFit/>
          </a:bodyPr>
          <a:lstStyle/>
          <a:p>
            <a:pPr algn="ctr"/>
            <a:r>
              <a:rPr lang="pt-BR" sz="2400" b="1" i="1" dirty="0" smtClean="0">
                <a:solidFill>
                  <a:srgbClr val="93BA34"/>
                </a:solidFill>
              </a:rPr>
              <a:t>Business  &lt;</a:t>
            </a:r>
          </a:p>
        </p:txBody>
      </p:sp>
      <p:sp>
        <p:nvSpPr>
          <p:cNvPr id="40" name="CaixaDeTexto 39"/>
          <p:cNvSpPr txBox="1"/>
          <p:nvPr/>
        </p:nvSpPr>
        <p:spPr>
          <a:xfrm>
            <a:off x="4860032" y="5291545"/>
            <a:ext cx="3240360" cy="461665"/>
          </a:xfrm>
          <a:prstGeom prst="rect">
            <a:avLst/>
          </a:prstGeom>
          <a:noFill/>
        </p:spPr>
        <p:txBody>
          <a:bodyPr wrap="square" rtlCol="0">
            <a:spAutoFit/>
          </a:bodyPr>
          <a:lstStyle/>
          <a:p>
            <a:pPr algn="ctr"/>
            <a:r>
              <a:rPr lang="en-US" sz="2400" b="1" i="1" dirty="0" smtClean="0">
                <a:solidFill>
                  <a:srgbClr val="93BA34"/>
                </a:solidFill>
              </a:rPr>
              <a:t>&gt; R.O.I.</a:t>
            </a:r>
          </a:p>
        </p:txBody>
      </p:sp>
      <p:sp>
        <p:nvSpPr>
          <p:cNvPr id="23" name="TextBox 22"/>
          <p:cNvSpPr txBox="1"/>
          <p:nvPr/>
        </p:nvSpPr>
        <p:spPr>
          <a:xfrm>
            <a:off x="-1886857" y="1106714"/>
            <a:ext cx="184666" cy="369332"/>
          </a:xfrm>
          <a:prstGeom prst="rect">
            <a:avLst/>
          </a:prstGeom>
          <a:noFill/>
        </p:spPr>
        <p:txBody>
          <a:bodyPr wrap="none" rtlCol="0">
            <a:spAutoFit/>
          </a:bodyPr>
          <a:lstStyle/>
          <a:p>
            <a:endParaRPr lang="en-US" dirty="0"/>
          </a:p>
        </p:txBody>
      </p:sp>
      <p:sp>
        <p:nvSpPr>
          <p:cNvPr id="48" name="CaixaDeTexto 39"/>
          <p:cNvSpPr txBox="1"/>
          <p:nvPr/>
        </p:nvSpPr>
        <p:spPr>
          <a:xfrm>
            <a:off x="35496" y="4554"/>
            <a:ext cx="6840760" cy="400110"/>
          </a:xfrm>
          <a:prstGeom prst="rect">
            <a:avLst/>
          </a:prstGeom>
          <a:noFill/>
        </p:spPr>
        <p:txBody>
          <a:bodyPr wrap="square" rtlCol="0">
            <a:spAutoFit/>
          </a:bodyPr>
          <a:lstStyle/>
          <a:p>
            <a:r>
              <a:rPr lang="en-US" sz="2000" b="1" dirty="0" smtClean="0">
                <a:solidFill>
                  <a:schemeClr val="bg1">
                    <a:lumMod val="50000"/>
                  </a:schemeClr>
                </a:solidFill>
              </a:rPr>
              <a:t>What is our Impact Investment Thesis</a:t>
            </a:r>
            <a:endParaRPr lang="en-US" sz="2000" b="1" dirty="0">
              <a:solidFill>
                <a:schemeClr val="bg1">
                  <a:lumMod val="50000"/>
                </a:schemeClr>
              </a:solidFill>
            </a:endParaRPr>
          </a:p>
        </p:txBody>
      </p:sp>
      <p:sp>
        <p:nvSpPr>
          <p:cNvPr id="44" name="TextBox 43"/>
          <p:cNvSpPr txBox="1"/>
          <p:nvPr/>
        </p:nvSpPr>
        <p:spPr>
          <a:xfrm>
            <a:off x="4139953" y="3079622"/>
            <a:ext cx="1008112" cy="400110"/>
          </a:xfrm>
          <a:prstGeom prst="rect">
            <a:avLst/>
          </a:prstGeom>
          <a:noFill/>
        </p:spPr>
        <p:txBody>
          <a:bodyPr wrap="square" rtlCol="0">
            <a:spAutoFit/>
          </a:bodyPr>
          <a:lstStyle/>
          <a:p>
            <a:r>
              <a:rPr lang="en-US" sz="2000" dirty="0" smtClean="0">
                <a:solidFill>
                  <a:srgbClr val="008000"/>
                </a:solidFill>
              </a:rPr>
              <a:t>Impact</a:t>
            </a:r>
          </a:p>
        </p:txBody>
      </p:sp>
    </p:spTree>
    <p:extLst>
      <p:ext uri="{BB962C8B-B14F-4D97-AF65-F5344CB8AC3E}">
        <p14:creationId xmlns:p14="http://schemas.microsoft.com/office/powerpoint/2010/main" val="2341555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Elipse 5"/>
          <p:cNvSpPr/>
          <p:nvPr/>
        </p:nvSpPr>
        <p:spPr>
          <a:xfrm>
            <a:off x="323528" y="6121524"/>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5977508"/>
            <a:ext cx="720080" cy="720080"/>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sp>
        <p:nvSpPr>
          <p:cNvPr id="7" name="CaixaDeTexto 6"/>
          <p:cNvSpPr txBox="1"/>
          <p:nvPr/>
        </p:nvSpPr>
        <p:spPr>
          <a:xfrm>
            <a:off x="0" y="0"/>
            <a:ext cx="5904656" cy="400110"/>
          </a:xfrm>
          <a:prstGeom prst="rect">
            <a:avLst/>
          </a:prstGeom>
          <a:noFill/>
        </p:spPr>
        <p:txBody>
          <a:bodyPr wrap="square" rtlCol="0">
            <a:spAutoFit/>
          </a:bodyPr>
          <a:lstStyle/>
          <a:p>
            <a:pPr eaLnBrk="0" hangingPunct="0">
              <a:buClr>
                <a:srgbClr val="000000"/>
              </a:buClr>
              <a:buSzPct val="100000"/>
              <a:buFont typeface="Times New Roman" pitchFamily="18" charset="0"/>
              <a:buNone/>
            </a:pPr>
            <a:r>
              <a:rPr lang="pt-BR" sz="2000" b="1" noProof="1">
                <a:solidFill>
                  <a:schemeClr val="bg1">
                    <a:lumMod val="50000"/>
                  </a:schemeClr>
                </a:solidFill>
              </a:rPr>
              <a:t>Our Investment Methodology Summarized</a:t>
            </a:r>
          </a:p>
        </p:txBody>
      </p:sp>
      <p:sp>
        <p:nvSpPr>
          <p:cNvPr id="10" name="Text Box 4"/>
          <p:cNvSpPr txBox="1">
            <a:spLocks noChangeArrowheads="1"/>
          </p:cNvSpPr>
          <p:nvPr>
            <p:custDataLst>
              <p:tags r:id="rId1"/>
            </p:custDataLst>
          </p:nvPr>
        </p:nvSpPr>
        <p:spPr bwMode="auto">
          <a:xfrm>
            <a:off x="2699792" y="2992424"/>
            <a:ext cx="4115633" cy="1444688"/>
          </a:xfrm>
          <a:prstGeom prst="rect">
            <a:avLst/>
          </a:prstGeom>
          <a:solidFill>
            <a:schemeClr val="bg1"/>
          </a:solidFill>
          <a:ln w="0">
            <a:noFill/>
            <a:miter lim="800000"/>
            <a:headEnd/>
            <a:tailEnd/>
          </a:ln>
          <a:effectLst>
            <a:glow rad="127000">
              <a:schemeClr val="bg1"/>
            </a:glow>
          </a:effectLst>
        </p:spPr>
        <p:txBody>
          <a:bodyPr anchor="ctr"/>
          <a:lstStyle/>
          <a:p>
            <a:pPr marL="285750" indent="-285750" defTabSz="914400">
              <a:buFont typeface="Wingdings" pitchFamily="2" charset="2"/>
              <a:buChar char="ü"/>
              <a:defRPr/>
            </a:pPr>
            <a:r>
              <a:rPr lang="en-US" sz="1600" b="1" dirty="0">
                <a:solidFill>
                  <a:srgbClr val="93BA34"/>
                </a:solidFill>
              </a:rPr>
              <a:t>Entrepreneur and </a:t>
            </a:r>
            <a:r>
              <a:rPr lang="en-US" sz="1600" b="1" dirty="0" smtClean="0">
                <a:solidFill>
                  <a:srgbClr val="93BA34"/>
                </a:solidFill>
              </a:rPr>
              <a:t>Team</a:t>
            </a:r>
          </a:p>
          <a:p>
            <a:pPr marL="285750" indent="-285750" defTabSz="914400">
              <a:buFont typeface="Wingdings" pitchFamily="2" charset="2"/>
              <a:buChar char="ü"/>
              <a:defRPr/>
            </a:pPr>
            <a:r>
              <a:rPr lang="en-US" sz="1600" b="1" dirty="0" smtClean="0">
                <a:solidFill>
                  <a:srgbClr val="93BA34"/>
                </a:solidFill>
              </a:rPr>
              <a:t>Scalable Social and Environmental Impact </a:t>
            </a:r>
            <a:endParaRPr lang="en-US" sz="1600" b="1" dirty="0">
              <a:solidFill>
                <a:srgbClr val="93BA34"/>
              </a:solidFill>
            </a:endParaRPr>
          </a:p>
          <a:p>
            <a:pPr marL="285750" indent="-285750" defTabSz="914400">
              <a:buFont typeface="Wingdings" pitchFamily="2" charset="2"/>
              <a:buChar char="ü"/>
              <a:defRPr/>
            </a:pPr>
            <a:r>
              <a:rPr lang="en-US" sz="1600" b="1" dirty="0" smtClean="0">
                <a:solidFill>
                  <a:srgbClr val="93BA34"/>
                </a:solidFill>
              </a:rPr>
              <a:t>Growth BoP Business</a:t>
            </a:r>
            <a:endParaRPr lang="en-US" sz="1600" b="1" dirty="0">
              <a:solidFill>
                <a:srgbClr val="93BA34"/>
              </a:solidFill>
            </a:endParaRPr>
          </a:p>
          <a:p>
            <a:pPr marL="285750" indent="-285750" defTabSz="914400">
              <a:buFont typeface="Wingdings" pitchFamily="2" charset="2"/>
              <a:buChar char="ü"/>
              <a:defRPr/>
            </a:pPr>
            <a:r>
              <a:rPr lang="en-US" sz="1600" b="1" dirty="0" smtClean="0">
                <a:solidFill>
                  <a:srgbClr val="93BA34"/>
                </a:solidFill>
              </a:rPr>
              <a:t>Multiple Exit Opportunities</a:t>
            </a:r>
            <a:endParaRPr lang="en-US" sz="1600" b="1" dirty="0">
              <a:solidFill>
                <a:srgbClr val="93BA34"/>
              </a:solidFill>
            </a:endParaRPr>
          </a:p>
        </p:txBody>
      </p:sp>
      <p:sp>
        <p:nvSpPr>
          <p:cNvPr id="15" name="Oval 46"/>
          <p:cNvSpPr>
            <a:spLocks noChangeArrowheads="1"/>
          </p:cNvSpPr>
          <p:nvPr/>
        </p:nvSpPr>
        <p:spPr bwMode="auto">
          <a:xfrm>
            <a:off x="6763148" y="3156528"/>
            <a:ext cx="1944688" cy="1028700"/>
          </a:xfrm>
          <a:prstGeom prst="bracketPair">
            <a:avLst>
              <a:gd name="adj" fmla="val 16667"/>
            </a:avLst>
          </a:prstGeom>
          <a:solidFill>
            <a:schemeClr val="bg1"/>
          </a:solidFill>
          <a:ln w="31750">
            <a:solidFill>
              <a:srgbClr val="93BA34"/>
            </a:solidFill>
            <a:miter lim="800000"/>
            <a:headEnd/>
            <a:tailEnd/>
          </a:ln>
        </p:spPr>
        <p:txBody>
          <a:bodyPr anchor="ctr"/>
          <a:lstStyle/>
          <a:p>
            <a:pPr algn="ctr" defTabSz="912813"/>
            <a:r>
              <a:rPr lang="en-US" sz="1600" b="1" dirty="0" smtClean="0">
                <a:solidFill>
                  <a:srgbClr val="93BA34"/>
                </a:solidFill>
              </a:rPr>
              <a:t>Innovation-</a:t>
            </a:r>
            <a:r>
              <a:rPr lang="en-US" sz="1600" b="1" dirty="0">
                <a:solidFill>
                  <a:srgbClr val="93BA34"/>
                </a:solidFill>
              </a:rPr>
              <a:t>d</a:t>
            </a:r>
            <a:r>
              <a:rPr lang="en-US" sz="1600" b="1" dirty="0" smtClean="0">
                <a:solidFill>
                  <a:srgbClr val="93BA34"/>
                </a:solidFill>
              </a:rPr>
              <a:t>riven</a:t>
            </a:r>
          </a:p>
          <a:p>
            <a:pPr algn="ctr" defTabSz="912813"/>
            <a:r>
              <a:rPr lang="en-US" sz="1600" b="1" dirty="0" smtClean="0">
                <a:solidFill>
                  <a:srgbClr val="93BA34"/>
                </a:solidFill>
              </a:rPr>
              <a:t>Growth SMEs</a:t>
            </a:r>
          </a:p>
          <a:p>
            <a:pPr algn="ctr" defTabSz="912813"/>
            <a:r>
              <a:rPr lang="en-US" sz="1600" b="1" dirty="0">
                <a:solidFill>
                  <a:srgbClr val="93BA34"/>
                </a:solidFill>
              </a:rPr>
              <a:t>s</a:t>
            </a:r>
            <a:r>
              <a:rPr lang="en-US" sz="1600" b="1" dirty="0" smtClean="0">
                <a:solidFill>
                  <a:srgbClr val="93BA34"/>
                </a:solidFill>
              </a:rPr>
              <a:t>erving</a:t>
            </a:r>
          </a:p>
          <a:p>
            <a:pPr algn="ctr" defTabSz="912813"/>
            <a:r>
              <a:rPr lang="en-US" sz="1600" b="1" dirty="0" smtClean="0">
                <a:solidFill>
                  <a:srgbClr val="93BA34"/>
                </a:solidFill>
              </a:rPr>
              <a:t>BoP Households</a:t>
            </a:r>
            <a:endParaRPr lang="en-US" sz="1600" b="1" dirty="0">
              <a:solidFill>
                <a:srgbClr val="93BA34"/>
              </a:solidFill>
            </a:endParaRPr>
          </a:p>
        </p:txBody>
      </p:sp>
      <p:sp>
        <p:nvSpPr>
          <p:cNvPr id="19" name="Rectangle 1"/>
          <p:cNvSpPr>
            <a:spLocks noChangeArrowheads="1"/>
          </p:cNvSpPr>
          <p:nvPr/>
        </p:nvSpPr>
        <p:spPr bwMode="auto">
          <a:xfrm>
            <a:off x="837383" y="2061140"/>
            <a:ext cx="2160240"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pPr algn="ctr">
              <a:defRPr/>
            </a:pPr>
            <a:r>
              <a:rPr lang="en-US" sz="1600" b="1" dirty="0" smtClean="0">
                <a:solidFill>
                  <a:srgbClr val="93BA34"/>
                </a:solidFill>
              </a:rPr>
              <a:t>Continuous Pipeline</a:t>
            </a:r>
            <a:endParaRPr lang="en-US" sz="1600" b="1" dirty="0">
              <a:solidFill>
                <a:srgbClr val="93BA34"/>
              </a:solidFill>
            </a:endParaRPr>
          </a:p>
        </p:txBody>
      </p:sp>
      <p:sp>
        <p:nvSpPr>
          <p:cNvPr id="20" name="Rectangle 1"/>
          <p:cNvSpPr>
            <a:spLocks noChangeArrowheads="1"/>
          </p:cNvSpPr>
          <p:nvPr/>
        </p:nvSpPr>
        <p:spPr bwMode="auto">
          <a:xfrm>
            <a:off x="6598023" y="2061428"/>
            <a:ext cx="2150441"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pPr algn="ctr">
              <a:defRPr/>
            </a:pPr>
            <a:r>
              <a:rPr lang="en-US" sz="1600" b="1" dirty="0" smtClean="0">
                <a:solidFill>
                  <a:srgbClr val="93BA34"/>
                </a:solidFill>
              </a:rPr>
              <a:t>FIRST</a:t>
            </a:r>
            <a:endParaRPr lang="en-US" sz="1600" b="1" dirty="0">
              <a:solidFill>
                <a:srgbClr val="93BA34"/>
              </a:solidFill>
            </a:endParaRPr>
          </a:p>
        </p:txBody>
      </p:sp>
      <p:sp>
        <p:nvSpPr>
          <p:cNvPr id="21" name="Rectangle 1"/>
          <p:cNvSpPr>
            <a:spLocks noChangeArrowheads="1"/>
          </p:cNvSpPr>
          <p:nvPr/>
        </p:nvSpPr>
        <p:spPr bwMode="auto">
          <a:xfrm>
            <a:off x="3799510" y="2060848"/>
            <a:ext cx="2150441"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pPr algn="ctr">
              <a:defRPr/>
            </a:pPr>
            <a:r>
              <a:rPr lang="en-US" sz="1600" b="1" dirty="0" smtClean="0">
                <a:solidFill>
                  <a:srgbClr val="93BA34"/>
                </a:solidFill>
              </a:rPr>
              <a:t>Selection Criteria</a:t>
            </a:r>
            <a:endParaRPr lang="en-US" sz="1600" b="1" dirty="0">
              <a:solidFill>
                <a:srgbClr val="93BA34"/>
              </a:solidFill>
            </a:endParaRPr>
          </a:p>
        </p:txBody>
      </p:sp>
      <p:sp>
        <p:nvSpPr>
          <p:cNvPr id="23" name="Elipse 22"/>
          <p:cNvSpPr/>
          <p:nvPr/>
        </p:nvSpPr>
        <p:spPr>
          <a:xfrm>
            <a:off x="1125415" y="2961092"/>
            <a:ext cx="1584176" cy="1584176"/>
          </a:xfrm>
          <a:prstGeom prst="ellipse">
            <a:avLst/>
          </a:prstGeom>
          <a:solidFill>
            <a:srgbClr val="93BA34"/>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4" name="Rectangle 1"/>
          <p:cNvSpPr>
            <a:spLocks noChangeArrowheads="1"/>
          </p:cNvSpPr>
          <p:nvPr/>
        </p:nvSpPr>
        <p:spPr bwMode="auto">
          <a:xfrm>
            <a:off x="1224318" y="3501008"/>
            <a:ext cx="1368152"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pPr algn="ctr" defTabSz="912813"/>
            <a:r>
              <a:rPr lang="en-US" sz="1600" b="1" dirty="0" smtClean="0">
                <a:solidFill>
                  <a:schemeClr val="bg1"/>
                </a:solidFill>
              </a:rPr>
              <a:t>Investment Analysis</a:t>
            </a:r>
            <a:endParaRPr lang="en-US" sz="1600" b="1" dirty="0">
              <a:solidFill>
                <a:schemeClr val="bg1"/>
              </a:solidFill>
            </a:endParaRPr>
          </a:p>
        </p:txBody>
      </p:sp>
      <p:pic>
        <p:nvPicPr>
          <p:cNvPr id="26" name="Imagem 25" descr="seta_baixo.png"/>
          <p:cNvPicPr>
            <a:picLocks noChangeAspect="1"/>
          </p:cNvPicPr>
          <p:nvPr/>
        </p:nvPicPr>
        <p:blipFill>
          <a:blip r:embed="rId6" cstate="print"/>
          <a:stretch>
            <a:fillRect/>
          </a:stretch>
        </p:blipFill>
        <p:spPr>
          <a:xfrm>
            <a:off x="7174087" y="2348880"/>
            <a:ext cx="1066317" cy="731714"/>
          </a:xfrm>
          <a:prstGeom prst="rect">
            <a:avLst/>
          </a:prstGeom>
        </p:spPr>
      </p:pic>
      <p:cxnSp>
        <p:nvCxnSpPr>
          <p:cNvPr id="30" name="Conector de seta reta 29"/>
          <p:cNvCxnSpPr/>
          <p:nvPr/>
        </p:nvCxnSpPr>
        <p:spPr>
          <a:xfrm>
            <a:off x="1197423" y="2708920"/>
            <a:ext cx="5184576" cy="576064"/>
          </a:xfrm>
          <a:prstGeom prst="straightConnector1">
            <a:avLst/>
          </a:prstGeom>
          <a:ln w="19050">
            <a:solidFill>
              <a:srgbClr val="93BA34"/>
            </a:solidFill>
            <a:prstDash val="lgDashDot"/>
            <a:tailEnd type="arrow"/>
          </a:ln>
        </p:spPr>
        <p:style>
          <a:lnRef idx="1">
            <a:schemeClr val="accent1"/>
          </a:lnRef>
          <a:fillRef idx="0">
            <a:schemeClr val="accent1"/>
          </a:fillRef>
          <a:effectRef idx="0">
            <a:schemeClr val="accent1"/>
          </a:effectRef>
          <a:fontRef idx="minor">
            <a:schemeClr val="tx1"/>
          </a:fontRef>
        </p:style>
      </p:cxnSp>
      <p:cxnSp>
        <p:nvCxnSpPr>
          <p:cNvPr id="32" name="Conector de seta reta 31"/>
          <p:cNvCxnSpPr/>
          <p:nvPr/>
        </p:nvCxnSpPr>
        <p:spPr>
          <a:xfrm flipV="1">
            <a:off x="1197423" y="4077072"/>
            <a:ext cx="5184576" cy="792088"/>
          </a:xfrm>
          <a:prstGeom prst="straightConnector1">
            <a:avLst/>
          </a:prstGeom>
          <a:ln w="19050">
            <a:solidFill>
              <a:srgbClr val="93BA34"/>
            </a:solidFill>
            <a:prstDash val="lgDashDot"/>
            <a:tailEnd type="arrow"/>
          </a:ln>
        </p:spPr>
        <p:style>
          <a:lnRef idx="1">
            <a:schemeClr val="accent1"/>
          </a:lnRef>
          <a:fillRef idx="0">
            <a:schemeClr val="accent1"/>
          </a:fillRef>
          <a:effectRef idx="0">
            <a:schemeClr val="accent1"/>
          </a:effectRef>
          <a:fontRef idx="minor">
            <a:schemeClr val="tx1"/>
          </a:fontRef>
        </p:style>
      </p:cxnSp>
      <p:sp>
        <p:nvSpPr>
          <p:cNvPr id="2" name="Right Arrow 1"/>
          <p:cNvSpPr/>
          <p:nvPr/>
        </p:nvSpPr>
        <p:spPr>
          <a:xfrm>
            <a:off x="837383" y="3060541"/>
            <a:ext cx="217239" cy="288032"/>
          </a:xfrm>
          <a:prstGeom prst="rightArrow">
            <a:avLst/>
          </a:prstGeom>
          <a:solidFill>
            <a:srgbClr val="92D050"/>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a:off x="837383" y="3307052"/>
            <a:ext cx="217239" cy="288032"/>
          </a:xfrm>
          <a:prstGeom prst="rightArrow">
            <a:avLst/>
          </a:prstGeom>
          <a:solidFill>
            <a:srgbClr val="92D050"/>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a:off x="837383" y="3553563"/>
            <a:ext cx="217239" cy="288032"/>
          </a:xfrm>
          <a:prstGeom prst="rightArrow">
            <a:avLst/>
          </a:prstGeom>
          <a:solidFill>
            <a:srgbClr val="92D050"/>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a:off x="837383" y="3800074"/>
            <a:ext cx="217239" cy="288032"/>
          </a:xfrm>
          <a:prstGeom prst="rightArrow">
            <a:avLst/>
          </a:prstGeom>
          <a:solidFill>
            <a:srgbClr val="92D050"/>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a:off x="837383" y="4046585"/>
            <a:ext cx="217239" cy="288032"/>
          </a:xfrm>
          <a:prstGeom prst="rightArrow">
            <a:avLst/>
          </a:prstGeom>
          <a:solidFill>
            <a:srgbClr val="92D050"/>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837383" y="4293096"/>
            <a:ext cx="217239" cy="288032"/>
          </a:xfrm>
          <a:prstGeom prst="rightArrow">
            <a:avLst/>
          </a:prstGeom>
          <a:solidFill>
            <a:srgbClr val="92D050"/>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
          <p:cNvSpPr>
            <a:spLocks noChangeArrowheads="1"/>
          </p:cNvSpPr>
          <p:nvPr/>
        </p:nvSpPr>
        <p:spPr bwMode="auto">
          <a:xfrm rot="16200000">
            <a:off x="-499954" y="3670829"/>
            <a:ext cx="2150441"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pPr algn="ctr">
              <a:defRPr/>
            </a:pPr>
            <a:r>
              <a:rPr lang="en-US" sz="1600" b="1" dirty="0" smtClean="0">
                <a:solidFill>
                  <a:srgbClr val="93BA34"/>
                </a:solidFill>
              </a:rPr>
              <a:t>Multiple Sources</a:t>
            </a:r>
            <a:endParaRPr lang="en-US" sz="1600" b="1" dirty="0">
              <a:solidFill>
                <a:srgbClr val="93BA34"/>
              </a:solidFill>
            </a:endParaRPr>
          </a:p>
        </p:txBody>
      </p:sp>
    </p:spTree>
    <p:extLst>
      <p:ext uri="{BB962C8B-B14F-4D97-AF65-F5344CB8AC3E}">
        <p14:creationId xmlns:p14="http://schemas.microsoft.com/office/powerpoint/2010/main" val="909129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Image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sp>
        <p:nvSpPr>
          <p:cNvPr id="7" name="CaixaDeTexto 6"/>
          <p:cNvSpPr txBox="1"/>
          <p:nvPr/>
        </p:nvSpPr>
        <p:spPr>
          <a:xfrm>
            <a:off x="0" y="4554"/>
            <a:ext cx="9144000" cy="400110"/>
          </a:xfrm>
          <a:prstGeom prst="rect">
            <a:avLst/>
          </a:prstGeom>
          <a:noFill/>
        </p:spPr>
        <p:txBody>
          <a:bodyPr wrap="square" rtlCol="0">
            <a:spAutoFit/>
          </a:bodyPr>
          <a:lstStyle/>
          <a:p>
            <a:pPr eaLnBrk="0" hangingPunct="0">
              <a:buClr>
                <a:srgbClr val="000000"/>
              </a:buClr>
              <a:buSzPct val="100000"/>
              <a:buFont typeface="Times New Roman" pitchFamily="18" charset="0"/>
              <a:buNone/>
            </a:pPr>
            <a:r>
              <a:rPr lang="en-US" sz="2000" b="1" dirty="0">
                <a:solidFill>
                  <a:schemeClr val="bg1">
                    <a:lumMod val="50000"/>
                  </a:schemeClr>
                </a:solidFill>
              </a:rPr>
              <a:t>We perform a disciplined analysis of 14 Core Investment Vectors</a:t>
            </a:r>
            <a:endParaRPr lang="en-US" sz="2000" b="1" noProof="1">
              <a:solidFill>
                <a:schemeClr val="bg1">
                  <a:lumMod val="50000"/>
                </a:schemeClr>
              </a:solidFill>
            </a:endParaRPr>
          </a:p>
        </p:txBody>
      </p:sp>
      <p:sp>
        <p:nvSpPr>
          <p:cNvPr id="9" name="CaixaDeTexto 8"/>
          <p:cNvSpPr txBox="1"/>
          <p:nvPr/>
        </p:nvSpPr>
        <p:spPr>
          <a:xfrm>
            <a:off x="3968753" y="2357845"/>
            <a:ext cx="5040560" cy="3539430"/>
          </a:xfrm>
          <a:prstGeom prst="rect">
            <a:avLst/>
          </a:prstGeom>
          <a:noFill/>
        </p:spPr>
        <p:txBody>
          <a:bodyPr wrap="square" rtlCol="0">
            <a:spAutoFit/>
          </a:bodyPr>
          <a:lstStyle/>
          <a:p>
            <a:r>
              <a:rPr lang="en-US" sz="1600" dirty="0" smtClean="0">
                <a:solidFill>
                  <a:schemeClr val="bg1">
                    <a:lumMod val="50000"/>
                  </a:schemeClr>
                </a:solidFill>
              </a:rPr>
              <a:t>Character</a:t>
            </a:r>
          </a:p>
          <a:p>
            <a:r>
              <a:rPr lang="en-US" sz="1600" dirty="0" smtClean="0">
                <a:solidFill>
                  <a:schemeClr val="bg1">
                    <a:lumMod val="50000"/>
                  </a:schemeClr>
                </a:solidFill>
              </a:rPr>
              <a:t>Commitment to the Business and to Social Impact</a:t>
            </a:r>
          </a:p>
          <a:p>
            <a:r>
              <a:rPr lang="en-US" sz="1600" dirty="0">
                <a:solidFill>
                  <a:schemeClr val="bg1">
                    <a:lumMod val="50000"/>
                  </a:schemeClr>
                </a:solidFill>
              </a:rPr>
              <a:t>Competencies</a:t>
            </a:r>
          </a:p>
          <a:p>
            <a:r>
              <a:rPr lang="en-US" sz="1600" dirty="0">
                <a:solidFill>
                  <a:schemeClr val="bg1">
                    <a:lumMod val="50000"/>
                  </a:schemeClr>
                </a:solidFill>
              </a:rPr>
              <a:t>Compatibility </a:t>
            </a:r>
            <a:r>
              <a:rPr lang="en-US" sz="1600" dirty="0" smtClean="0">
                <a:solidFill>
                  <a:schemeClr val="bg1">
                    <a:lumMod val="50000"/>
                  </a:schemeClr>
                </a:solidFill>
              </a:rPr>
              <a:t>with the FIRST Team </a:t>
            </a:r>
          </a:p>
          <a:p>
            <a:r>
              <a:rPr lang="en-US" sz="1600" dirty="0" smtClean="0">
                <a:solidFill>
                  <a:schemeClr val="bg1">
                    <a:lumMod val="50000"/>
                  </a:schemeClr>
                </a:solidFill>
              </a:rPr>
              <a:t>Capacity to innovate</a:t>
            </a:r>
          </a:p>
          <a:p>
            <a:r>
              <a:rPr lang="en-US" sz="1600" dirty="0" smtClean="0">
                <a:solidFill>
                  <a:schemeClr val="bg1">
                    <a:lumMod val="50000"/>
                  </a:schemeClr>
                </a:solidFill>
              </a:rPr>
              <a:t>Customers, emerging consumers</a:t>
            </a:r>
          </a:p>
          <a:p>
            <a:r>
              <a:rPr lang="en-US" sz="1600" dirty="0" smtClean="0">
                <a:solidFill>
                  <a:schemeClr val="bg1">
                    <a:lumMod val="50000"/>
                  </a:schemeClr>
                </a:solidFill>
              </a:rPr>
              <a:t>Corporate Governance, Co-investors, Control Group</a:t>
            </a:r>
          </a:p>
          <a:p>
            <a:r>
              <a:rPr lang="en-US" sz="1600" dirty="0" smtClean="0">
                <a:solidFill>
                  <a:schemeClr val="bg1">
                    <a:lumMod val="50000"/>
                  </a:schemeClr>
                </a:solidFill>
              </a:rPr>
              <a:t>Chain (Value Chain)</a:t>
            </a:r>
          </a:p>
          <a:p>
            <a:r>
              <a:rPr lang="en-US" sz="1600" dirty="0" smtClean="0">
                <a:solidFill>
                  <a:schemeClr val="bg1">
                    <a:lumMod val="50000"/>
                  </a:schemeClr>
                </a:solidFill>
              </a:rPr>
              <a:t>Competition</a:t>
            </a:r>
          </a:p>
          <a:p>
            <a:r>
              <a:rPr lang="en-US" sz="1600" dirty="0" smtClean="0">
                <a:solidFill>
                  <a:schemeClr val="bg1">
                    <a:lumMod val="50000"/>
                  </a:schemeClr>
                </a:solidFill>
              </a:rPr>
              <a:t>Consolidation</a:t>
            </a:r>
          </a:p>
          <a:p>
            <a:r>
              <a:rPr lang="en-US" sz="1600" dirty="0" smtClean="0">
                <a:solidFill>
                  <a:schemeClr val="bg1">
                    <a:lumMod val="50000"/>
                  </a:schemeClr>
                </a:solidFill>
              </a:rPr>
              <a:t>CAGR</a:t>
            </a:r>
          </a:p>
          <a:p>
            <a:r>
              <a:rPr lang="en-US" sz="1600" dirty="0" smtClean="0">
                <a:solidFill>
                  <a:schemeClr val="bg1">
                    <a:lumMod val="50000"/>
                  </a:schemeClr>
                </a:solidFill>
              </a:rPr>
              <a:t>Cash Flow</a:t>
            </a:r>
          </a:p>
          <a:p>
            <a:r>
              <a:rPr lang="en-US" sz="1600" dirty="0" smtClean="0">
                <a:solidFill>
                  <a:schemeClr val="bg1">
                    <a:lumMod val="50000"/>
                  </a:schemeClr>
                </a:solidFill>
              </a:rPr>
              <a:t>Cash-out, exit strategies</a:t>
            </a:r>
          </a:p>
          <a:p>
            <a:r>
              <a:rPr lang="en-US" sz="1600" dirty="0" smtClean="0">
                <a:solidFill>
                  <a:schemeClr val="bg1">
                    <a:lumMod val="50000"/>
                  </a:schemeClr>
                </a:solidFill>
              </a:rPr>
              <a:t>Contractual conditions</a:t>
            </a:r>
            <a:endParaRPr lang="en-US" sz="1600" dirty="0">
              <a:solidFill>
                <a:schemeClr val="bg1">
                  <a:lumMod val="50000"/>
                </a:schemeClr>
              </a:solidFill>
            </a:endParaRPr>
          </a:p>
        </p:txBody>
      </p:sp>
      <p:pic>
        <p:nvPicPr>
          <p:cNvPr id="11" name="Imagem 10" descr="pingo.png"/>
          <p:cNvPicPr>
            <a:picLocks noChangeAspect="1"/>
          </p:cNvPicPr>
          <p:nvPr/>
        </p:nvPicPr>
        <p:blipFill>
          <a:blip r:embed="rId4" cstate="print"/>
          <a:stretch>
            <a:fillRect/>
          </a:stretch>
        </p:blipFill>
        <p:spPr>
          <a:xfrm>
            <a:off x="-252536" y="2392660"/>
            <a:ext cx="4132684" cy="4132684"/>
          </a:xfrm>
          <a:prstGeom prst="rect">
            <a:avLst/>
          </a:prstGeom>
        </p:spPr>
      </p:pic>
      <p:pic>
        <p:nvPicPr>
          <p:cNvPr id="12" name="Imagem 11" descr="marca_verde.png"/>
          <p:cNvPicPr>
            <a:picLocks noChangeAspect="1"/>
          </p:cNvPicPr>
          <p:nvPr/>
        </p:nvPicPr>
        <p:blipFill>
          <a:blip r:embed="rId5" cstate="print"/>
          <a:stretch>
            <a:fillRect/>
          </a:stretch>
        </p:blipFill>
        <p:spPr>
          <a:xfrm>
            <a:off x="2051720" y="1556792"/>
            <a:ext cx="1835696" cy="841140"/>
          </a:xfrm>
          <a:prstGeom prst="rect">
            <a:avLst/>
          </a:prstGeom>
        </p:spPr>
      </p:pic>
    </p:spTree>
    <p:extLst>
      <p:ext uri="{BB962C8B-B14F-4D97-AF65-F5344CB8AC3E}">
        <p14:creationId xmlns:p14="http://schemas.microsoft.com/office/powerpoint/2010/main" val="3486956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200" dirty="0" smtClean="0"/>
              <a:t>	</a:t>
            </a:r>
            <a:r>
              <a:rPr lang="pt-BR" sz="1200" dirty="0" err="1" smtClean="0"/>
              <a:t>Source</a:t>
            </a:r>
            <a:r>
              <a:rPr lang="pt-BR" sz="1200" dirty="0" smtClean="0"/>
              <a:t>: The </a:t>
            </a:r>
            <a:r>
              <a:rPr lang="pt-BR" sz="1200" dirty="0" err="1" smtClean="0"/>
              <a:t>Economist</a:t>
            </a:r>
            <a:r>
              <a:rPr lang="pt-BR" sz="1200" dirty="0" smtClean="0"/>
              <a:t> (</a:t>
            </a:r>
            <a:r>
              <a:rPr lang="pt-BR" sz="1200" dirty="0" err="1" smtClean="0"/>
              <a:t>March</a:t>
            </a:r>
            <a:r>
              <a:rPr lang="pt-BR" sz="1200" dirty="0" smtClean="0"/>
              <a:t> 15th 2014) </a:t>
            </a:r>
            <a:r>
              <a:rPr lang="pt-BR" sz="1200" dirty="0" err="1" smtClean="0"/>
              <a:t>and</a:t>
            </a:r>
            <a:r>
              <a:rPr lang="pt-BR" sz="1200" dirty="0"/>
              <a:t> </a:t>
            </a:r>
            <a:r>
              <a:rPr lang="pt-BR" sz="1200" dirty="0" smtClean="0"/>
              <a:t>Andrew </a:t>
            </a:r>
            <a:r>
              <a:rPr lang="pt-BR" sz="1200" dirty="0" err="1" smtClean="0"/>
              <a:t>Lister</a:t>
            </a:r>
            <a:r>
              <a:rPr lang="pt-BR" sz="1200" dirty="0" smtClean="0"/>
              <a:t>, The </a:t>
            </a:r>
            <a:r>
              <a:rPr lang="pt-BR" sz="1200" dirty="0"/>
              <a:t>‘</a:t>
            </a:r>
            <a:r>
              <a:rPr lang="pt-BR" sz="1200" dirty="0" err="1"/>
              <a:t>Mirage</a:t>
            </a:r>
            <a:r>
              <a:rPr lang="pt-BR" sz="1200" dirty="0"/>
              <a:t>’ </a:t>
            </a:r>
            <a:r>
              <a:rPr lang="pt-BR" sz="1200" dirty="0" err="1"/>
              <a:t>of</a:t>
            </a:r>
            <a:r>
              <a:rPr lang="pt-BR" sz="1200" dirty="0"/>
              <a:t> Social </a:t>
            </a:r>
            <a:r>
              <a:rPr lang="pt-BR" sz="1200" dirty="0" smtClean="0"/>
              <a:t>Justice..., Oxford U. May 2011</a:t>
            </a:r>
            <a:endParaRPr lang="pt-BR" sz="1200" dirty="0"/>
          </a:p>
        </p:txBody>
      </p:sp>
      <p:sp>
        <p:nvSpPr>
          <p:cNvPr id="6" name="Elipse 5"/>
          <p:cNvSpPr/>
          <p:nvPr/>
        </p:nvSpPr>
        <p:spPr>
          <a:xfrm>
            <a:off x="323528" y="6121524"/>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5977508"/>
            <a:ext cx="720080" cy="720080"/>
          </a:xfrm>
          <a:prstGeom prst="rect">
            <a:avLst/>
          </a:prstGeom>
        </p:spPr>
      </p:pic>
      <p:pic>
        <p:nvPicPr>
          <p:cNvPr id="8" name="Image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sp>
        <p:nvSpPr>
          <p:cNvPr id="16" name="CaixaDeTexto 15"/>
          <p:cNvSpPr txBox="1"/>
          <p:nvPr/>
        </p:nvSpPr>
        <p:spPr>
          <a:xfrm>
            <a:off x="186588" y="139279"/>
            <a:ext cx="8417860" cy="430887"/>
          </a:xfrm>
          <a:prstGeom prst="rect">
            <a:avLst/>
          </a:prstGeom>
          <a:noFill/>
        </p:spPr>
        <p:txBody>
          <a:bodyPr wrap="square" rtlCol="0">
            <a:spAutoFit/>
          </a:bodyPr>
          <a:lstStyle/>
          <a:p>
            <a:pPr algn="just"/>
            <a:r>
              <a:rPr lang="en-US" sz="2200" b="1" dirty="0">
                <a:solidFill>
                  <a:schemeClr val="bg1">
                    <a:lumMod val="50000"/>
                  </a:schemeClr>
                </a:solidFill>
              </a:rPr>
              <a:t>A</a:t>
            </a:r>
            <a:r>
              <a:rPr lang="en-US" sz="2200" b="1" dirty="0" smtClean="0">
                <a:solidFill>
                  <a:schemeClr val="bg1">
                    <a:lumMod val="50000"/>
                  </a:schemeClr>
                </a:solidFill>
              </a:rPr>
              <a:t> revolution to save capitalism from the capitalists in under way</a:t>
            </a:r>
            <a:r>
              <a:rPr lang="en-US" sz="2200" b="1" baseline="30000" dirty="0" smtClean="0">
                <a:solidFill>
                  <a:schemeClr val="bg1">
                    <a:lumMod val="50000"/>
                  </a:schemeClr>
                </a:solidFill>
              </a:rPr>
              <a:t> (*)</a:t>
            </a:r>
            <a:endParaRPr lang="en-US" sz="2200" b="1" baseline="30000" dirty="0">
              <a:solidFill>
                <a:schemeClr val="bg1">
                  <a:lumMod val="50000"/>
                </a:schemeClr>
              </a:solidFill>
            </a:endParaRPr>
          </a:p>
        </p:txBody>
      </p:sp>
      <p:grpSp>
        <p:nvGrpSpPr>
          <p:cNvPr id="38" name="Grupo 37"/>
          <p:cNvGrpSpPr/>
          <p:nvPr/>
        </p:nvGrpSpPr>
        <p:grpSpPr>
          <a:xfrm>
            <a:off x="323528" y="1124743"/>
            <a:ext cx="1749281" cy="703021"/>
            <a:chOff x="5148064" y="1196752"/>
            <a:chExt cx="2304256" cy="960106"/>
          </a:xfrm>
        </p:grpSpPr>
        <p:cxnSp>
          <p:nvCxnSpPr>
            <p:cNvPr id="17" name="Conector reto 16"/>
            <p:cNvCxnSpPr/>
            <p:nvPr/>
          </p:nvCxnSpPr>
          <p:spPr>
            <a:xfrm flipV="1">
              <a:off x="5508104" y="1988840"/>
              <a:ext cx="900100" cy="144016"/>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20" name="Elipse 19"/>
            <p:cNvSpPr/>
            <p:nvPr/>
          </p:nvSpPr>
          <p:spPr>
            <a:xfrm>
              <a:off x="6389158" y="1968458"/>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22" name="Elipse 21"/>
            <p:cNvSpPr/>
            <p:nvPr/>
          </p:nvSpPr>
          <p:spPr>
            <a:xfrm>
              <a:off x="7416320" y="1515848"/>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26" name="Elipse 25"/>
            <p:cNvSpPr/>
            <p:nvPr/>
          </p:nvSpPr>
          <p:spPr>
            <a:xfrm>
              <a:off x="5472104" y="2120858"/>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30" name="Conector reto 29"/>
            <p:cNvCxnSpPr/>
            <p:nvPr/>
          </p:nvCxnSpPr>
          <p:spPr>
            <a:xfrm flipV="1">
              <a:off x="6408204" y="1554029"/>
              <a:ext cx="1008113" cy="434812"/>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36" name="CaixaDeTexto 35"/>
            <p:cNvSpPr txBox="1"/>
            <p:nvPr/>
          </p:nvSpPr>
          <p:spPr>
            <a:xfrm>
              <a:off x="5148064" y="1196752"/>
              <a:ext cx="690188" cy="420327"/>
            </a:xfrm>
            <a:prstGeom prst="rect">
              <a:avLst/>
            </a:prstGeom>
            <a:noFill/>
          </p:spPr>
          <p:txBody>
            <a:bodyPr wrap="square" rtlCol="0">
              <a:spAutoFit/>
            </a:bodyPr>
            <a:lstStyle/>
            <a:p>
              <a:r>
                <a:rPr lang="pt-BR" sz="1400" b="1" dirty="0" smtClean="0">
                  <a:solidFill>
                    <a:schemeClr val="bg1">
                      <a:lumMod val="50000"/>
                    </a:schemeClr>
                  </a:solidFill>
                </a:rPr>
                <a:t>GDP</a:t>
              </a:r>
              <a:endParaRPr lang="pt-BR" sz="1400" b="1" i="1" dirty="0">
                <a:solidFill>
                  <a:schemeClr val="bg1">
                    <a:lumMod val="50000"/>
                  </a:schemeClr>
                </a:solidFill>
              </a:endParaRPr>
            </a:p>
          </p:txBody>
        </p:sp>
      </p:grpSp>
      <p:grpSp>
        <p:nvGrpSpPr>
          <p:cNvPr id="53" name="Grupo 52"/>
          <p:cNvGrpSpPr/>
          <p:nvPr/>
        </p:nvGrpSpPr>
        <p:grpSpPr>
          <a:xfrm>
            <a:off x="323528" y="2205263"/>
            <a:ext cx="1738919" cy="627759"/>
            <a:chOff x="5148064" y="2852936"/>
            <a:chExt cx="2290608" cy="857321"/>
          </a:xfrm>
        </p:grpSpPr>
        <p:cxnSp>
          <p:nvCxnSpPr>
            <p:cNvPr id="40" name="Conector reto 39"/>
            <p:cNvCxnSpPr/>
            <p:nvPr/>
          </p:nvCxnSpPr>
          <p:spPr>
            <a:xfrm flipV="1">
              <a:off x="5508104" y="3542239"/>
              <a:ext cx="900100" cy="144016"/>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41" name="Elipse 40"/>
            <p:cNvSpPr/>
            <p:nvPr/>
          </p:nvSpPr>
          <p:spPr>
            <a:xfrm>
              <a:off x="6389158" y="3521857"/>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42" name="Elipse 41"/>
            <p:cNvSpPr/>
            <p:nvPr/>
          </p:nvSpPr>
          <p:spPr>
            <a:xfrm>
              <a:off x="7402672" y="3334640"/>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43" name="Elipse 42"/>
            <p:cNvSpPr/>
            <p:nvPr/>
          </p:nvSpPr>
          <p:spPr>
            <a:xfrm>
              <a:off x="5472104" y="3674257"/>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47" name="Conector reto 46"/>
            <p:cNvCxnSpPr/>
            <p:nvPr/>
          </p:nvCxnSpPr>
          <p:spPr>
            <a:xfrm flipV="1">
              <a:off x="6408204" y="3356992"/>
              <a:ext cx="972108" cy="185247"/>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51" name="CaixaDeTexto 50"/>
            <p:cNvSpPr txBox="1"/>
            <p:nvPr/>
          </p:nvSpPr>
          <p:spPr>
            <a:xfrm>
              <a:off x="5148064" y="2852936"/>
              <a:ext cx="1584176" cy="420327"/>
            </a:xfrm>
            <a:prstGeom prst="rect">
              <a:avLst/>
            </a:prstGeom>
            <a:noFill/>
          </p:spPr>
          <p:txBody>
            <a:bodyPr wrap="square" rtlCol="0">
              <a:spAutoFit/>
            </a:bodyPr>
            <a:lstStyle/>
            <a:p>
              <a:r>
                <a:rPr lang="pt-BR" sz="1400" b="1" dirty="0" smtClean="0">
                  <a:solidFill>
                    <a:schemeClr val="bg1">
                      <a:lumMod val="50000"/>
                    </a:schemeClr>
                  </a:solidFill>
                </a:rPr>
                <a:t>POPULATION</a:t>
              </a:r>
              <a:endParaRPr lang="pt-BR" sz="1400" b="1" i="1" dirty="0">
                <a:solidFill>
                  <a:schemeClr val="bg1">
                    <a:lumMod val="50000"/>
                  </a:schemeClr>
                </a:solidFill>
              </a:endParaRPr>
            </a:p>
          </p:txBody>
        </p:sp>
      </p:grpSp>
      <p:grpSp>
        <p:nvGrpSpPr>
          <p:cNvPr id="73" name="Grupo 72"/>
          <p:cNvGrpSpPr/>
          <p:nvPr/>
        </p:nvGrpSpPr>
        <p:grpSpPr>
          <a:xfrm>
            <a:off x="375331" y="3292247"/>
            <a:ext cx="1694615" cy="717126"/>
            <a:chOff x="5220072" y="4443495"/>
            <a:chExt cx="2232248" cy="979369"/>
          </a:xfrm>
        </p:grpSpPr>
        <p:cxnSp>
          <p:nvCxnSpPr>
            <p:cNvPr id="55" name="Conector reto 54"/>
            <p:cNvCxnSpPr/>
            <p:nvPr/>
          </p:nvCxnSpPr>
          <p:spPr>
            <a:xfrm>
              <a:off x="6372200" y="5301208"/>
              <a:ext cx="936104" cy="102785"/>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56" name="Elipse 55"/>
            <p:cNvSpPr/>
            <p:nvPr/>
          </p:nvSpPr>
          <p:spPr>
            <a:xfrm>
              <a:off x="6363496" y="5287560"/>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57" name="Elipse 56"/>
            <p:cNvSpPr/>
            <p:nvPr/>
          </p:nvSpPr>
          <p:spPr>
            <a:xfrm>
              <a:off x="7262424" y="5386864"/>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58" name="Elipse 57"/>
            <p:cNvSpPr/>
            <p:nvPr/>
          </p:nvSpPr>
          <p:spPr>
            <a:xfrm>
              <a:off x="5405032" y="5062832"/>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62" name="Conector reto 61"/>
            <p:cNvCxnSpPr/>
            <p:nvPr/>
          </p:nvCxnSpPr>
          <p:spPr>
            <a:xfrm>
              <a:off x="5436096" y="5085184"/>
              <a:ext cx="972108" cy="216023"/>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66" name="CaixaDeTexto 65"/>
            <p:cNvSpPr txBox="1"/>
            <p:nvPr/>
          </p:nvSpPr>
          <p:spPr>
            <a:xfrm>
              <a:off x="5220072" y="4443495"/>
              <a:ext cx="2232248" cy="420327"/>
            </a:xfrm>
            <a:prstGeom prst="rect">
              <a:avLst/>
            </a:prstGeom>
            <a:noFill/>
          </p:spPr>
          <p:txBody>
            <a:bodyPr wrap="square" rtlCol="0">
              <a:spAutoFit/>
            </a:bodyPr>
            <a:lstStyle/>
            <a:p>
              <a:r>
                <a:rPr lang="pt-BR" sz="1400" b="1" dirty="0" err="1" smtClean="0">
                  <a:solidFill>
                    <a:schemeClr val="bg1">
                      <a:lumMod val="50000"/>
                    </a:schemeClr>
                  </a:solidFill>
                </a:rPr>
                <a:t>Poverty</a:t>
              </a:r>
              <a:endParaRPr lang="pt-BR" sz="1400" b="1" i="1" dirty="0">
                <a:solidFill>
                  <a:schemeClr val="bg1">
                    <a:lumMod val="50000"/>
                  </a:schemeClr>
                </a:solidFill>
              </a:endParaRPr>
            </a:p>
          </p:txBody>
        </p:sp>
        <p:sp>
          <p:nvSpPr>
            <p:cNvPr id="72" name="CaixaDeTexto 71"/>
            <p:cNvSpPr txBox="1"/>
            <p:nvPr/>
          </p:nvSpPr>
          <p:spPr>
            <a:xfrm>
              <a:off x="5220072" y="4725144"/>
              <a:ext cx="792088" cy="357277"/>
            </a:xfrm>
            <a:prstGeom prst="rect">
              <a:avLst/>
            </a:prstGeom>
            <a:noFill/>
          </p:spPr>
          <p:txBody>
            <a:bodyPr wrap="square" rtlCol="0">
              <a:spAutoFit/>
            </a:bodyPr>
            <a:lstStyle/>
            <a:p>
              <a:endParaRPr lang="pt-BR" sz="1100" dirty="0">
                <a:solidFill>
                  <a:schemeClr val="bg1">
                    <a:lumMod val="50000"/>
                  </a:schemeClr>
                </a:solidFill>
              </a:endParaRPr>
            </a:p>
          </p:txBody>
        </p:sp>
      </p:grpSp>
      <p:sp>
        <p:nvSpPr>
          <p:cNvPr id="77" name="CaixaDeTexto 76"/>
          <p:cNvSpPr txBox="1"/>
          <p:nvPr/>
        </p:nvSpPr>
        <p:spPr>
          <a:xfrm>
            <a:off x="470027" y="3058214"/>
            <a:ext cx="1512168" cy="338554"/>
          </a:xfrm>
          <a:prstGeom prst="rect">
            <a:avLst/>
          </a:prstGeom>
          <a:noFill/>
        </p:spPr>
        <p:txBody>
          <a:bodyPr wrap="square" rtlCol="0">
            <a:spAutoFit/>
          </a:bodyPr>
          <a:lstStyle/>
          <a:p>
            <a:endParaRPr lang="pt-BR" sz="1600" dirty="0">
              <a:solidFill>
                <a:schemeClr val="bg1"/>
              </a:solidFill>
            </a:endParaRPr>
          </a:p>
        </p:txBody>
      </p:sp>
      <p:sp>
        <p:nvSpPr>
          <p:cNvPr id="84" name="Rectangle 83"/>
          <p:cNvSpPr/>
          <p:nvPr/>
        </p:nvSpPr>
        <p:spPr>
          <a:xfrm>
            <a:off x="2915816" y="908720"/>
            <a:ext cx="5616624" cy="5139868"/>
          </a:xfrm>
          <a:prstGeom prst="rect">
            <a:avLst/>
          </a:prstGeom>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spcBef>
                <a:spcPts val="600"/>
              </a:spcBef>
              <a:buFont typeface="Arial" pitchFamily="34" charset="0"/>
              <a:buChar char="•"/>
            </a:pPr>
            <a:r>
              <a:rPr lang="en-US" sz="2200" dirty="0">
                <a:solidFill>
                  <a:schemeClr val="tx1">
                    <a:lumMod val="50000"/>
                    <a:lumOff val="50000"/>
                  </a:schemeClr>
                </a:solidFill>
              </a:rPr>
              <a:t>Adam Smith, </a:t>
            </a:r>
            <a:r>
              <a:rPr lang="en-US" sz="2200" i="1" dirty="0">
                <a:solidFill>
                  <a:schemeClr val="tx1">
                    <a:lumMod val="50000"/>
                    <a:lumOff val="50000"/>
                  </a:schemeClr>
                </a:solidFill>
              </a:rPr>
              <a:t>the moral philosopher</a:t>
            </a:r>
            <a:r>
              <a:rPr lang="en-US" sz="2200" dirty="0" smtClean="0">
                <a:solidFill>
                  <a:schemeClr val="tx1">
                    <a:lumMod val="50000"/>
                    <a:lumOff val="50000"/>
                  </a:schemeClr>
                </a:solidFill>
              </a:rPr>
              <a:t>, alerted  to the </a:t>
            </a:r>
            <a:r>
              <a:rPr lang="en-US" sz="2200" dirty="0">
                <a:solidFill>
                  <a:schemeClr val="tx1">
                    <a:lumMod val="50000"/>
                    <a:lumOff val="50000"/>
                  </a:schemeClr>
                </a:solidFill>
              </a:rPr>
              <a:t>damaging effects mercantilist and other interventionist policies </a:t>
            </a:r>
            <a:r>
              <a:rPr lang="en-US" sz="2200" dirty="0" smtClean="0">
                <a:solidFill>
                  <a:schemeClr val="tx1">
                    <a:lumMod val="50000"/>
                    <a:lumOff val="50000"/>
                  </a:schemeClr>
                </a:solidFill>
              </a:rPr>
              <a:t>have </a:t>
            </a:r>
            <a:r>
              <a:rPr lang="en-US" sz="2200" dirty="0">
                <a:solidFill>
                  <a:schemeClr val="tx1">
                    <a:lumMod val="50000"/>
                    <a:lumOff val="50000"/>
                  </a:schemeClr>
                </a:solidFill>
              </a:rPr>
              <a:t>on the poor.</a:t>
            </a:r>
          </a:p>
          <a:p>
            <a:pPr marL="285750" indent="-285750">
              <a:spcBef>
                <a:spcPts val="600"/>
              </a:spcBef>
              <a:buFont typeface="Arial" pitchFamily="34" charset="0"/>
              <a:buChar char="•"/>
            </a:pPr>
            <a:r>
              <a:rPr lang="en-US" sz="2200" dirty="0" smtClean="0">
                <a:solidFill>
                  <a:schemeClr val="tx1">
                    <a:lumMod val="50000"/>
                    <a:lumOff val="50000"/>
                  </a:schemeClr>
                </a:solidFill>
              </a:rPr>
              <a:t>Friedrich </a:t>
            </a:r>
            <a:r>
              <a:rPr lang="en-US" sz="2200" dirty="0">
                <a:solidFill>
                  <a:schemeClr val="tx1">
                    <a:lumMod val="50000"/>
                    <a:lumOff val="50000"/>
                  </a:schemeClr>
                </a:solidFill>
              </a:rPr>
              <a:t>Hayek called social justice a mirage.</a:t>
            </a:r>
          </a:p>
          <a:p>
            <a:pPr marL="285750" indent="-285750">
              <a:spcBef>
                <a:spcPts val="600"/>
              </a:spcBef>
              <a:buFont typeface="Arial" pitchFamily="34" charset="0"/>
              <a:buChar char="•"/>
            </a:pPr>
            <a:r>
              <a:rPr lang="en-US" sz="2200" dirty="0">
                <a:solidFill>
                  <a:schemeClr val="tx1">
                    <a:lumMod val="50000"/>
                    <a:lumOff val="50000"/>
                  </a:schemeClr>
                </a:solidFill>
              </a:rPr>
              <a:t>John Rawls conceptualized freedom and equality as seamless with justice as fairness.</a:t>
            </a:r>
          </a:p>
          <a:p>
            <a:pPr marL="285750" indent="-285750">
              <a:spcBef>
                <a:spcPts val="600"/>
              </a:spcBef>
              <a:buFont typeface="Arial" pitchFamily="34" charset="0"/>
              <a:buChar char="•"/>
            </a:pPr>
            <a:r>
              <a:rPr lang="en-US" sz="2200" dirty="0">
                <a:solidFill>
                  <a:schemeClr val="tx1">
                    <a:lumMod val="50000"/>
                    <a:lumOff val="50000"/>
                  </a:schemeClr>
                </a:solidFill>
              </a:rPr>
              <a:t>Rawls and Hayek agree on "the essential point," that principles of justice apply to the RULES of institutions and social practices, but not to distributions of particular forms of wealth across specific persons</a:t>
            </a:r>
            <a:r>
              <a:rPr lang="en-US" sz="2200" dirty="0" smtClean="0">
                <a:solidFill>
                  <a:schemeClr val="tx1">
                    <a:lumMod val="50000"/>
                    <a:lumOff val="50000"/>
                  </a:schemeClr>
                </a:solidFill>
              </a:rPr>
              <a:t>.</a:t>
            </a:r>
            <a:r>
              <a:rPr lang="en-US" sz="2200" baseline="30000" dirty="0" smtClean="0">
                <a:solidFill>
                  <a:schemeClr val="tx1">
                    <a:lumMod val="50000"/>
                    <a:lumOff val="50000"/>
                  </a:schemeClr>
                </a:solidFill>
              </a:rPr>
              <a:t>(*)</a:t>
            </a:r>
          </a:p>
          <a:p>
            <a:pPr marL="285750" indent="-285750">
              <a:spcBef>
                <a:spcPts val="600"/>
              </a:spcBef>
              <a:buFont typeface="Arial" pitchFamily="34" charset="0"/>
              <a:buChar char="•"/>
            </a:pPr>
            <a:r>
              <a:rPr lang="en-US" sz="2200" dirty="0" smtClean="0">
                <a:solidFill>
                  <a:schemeClr val="tx1">
                    <a:lumMod val="50000"/>
                    <a:lumOff val="50000"/>
                  </a:schemeClr>
                </a:solidFill>
              </a:rPr>
              <a:t>The current revolution is to bring capitalism back </a:t>
            </a:r>
            <a:r>
              <a:rPr lang="en-US" sz="2200" dirty="0">
                <a:solidFill>
                  <a:schemeClr val="tx1">
                    <a:lumMod val="50000"/>
                    <a:lumOff val="50000"/>
                  </a:schemeClr>
                </a:solidFill>
              </a:rPr>
              <a:t>t</a:t>
            </a:r>
            <a:r>
              <a:rPr lang="en-US" sz="2200" dirty="0" smtClean="0">
                <a:solidFill>
                  <a:schemeClr val="tx1">
                    <a:lumMod val="50000"/>
                    <a:lumOff val="50000"/>
                  </a:schemeClr>
                </a:solidFill>
              </a:rPr>
              <a:t>o its essence.</a:t>
            </a:r>
            <a:endParaRPr lang="en-US" sz="2200" dirty="0">
              <a:solidFill>
                <a:schemeClr val="tx1">
                  <a:lumMod val="50000"/>
                  <a:lumOff val="50000"/>
                </a:schemeClr>
              </a:solidFill>
            </a:endParaRPr>
          </a:p>
        </p:txBody>
      </p:sp>
      <p:grpSp>
        <p:nvGrpSpPr>
          <p:cNvPr id="2" name="Group 1"/>
          <p:cNvGrpSpPr/>
          <p:nvPr/>
        </p:nvGrpSpPr>
        <p:grpSpPr>
          <a:xfrm>
            <a:off x="425190" y="4512742"/>
            <a:ext cx="1914562" cy="1292522"/>
            <a:chOff x="425190" y="4273351"/>
            <a:chExt cx="1914562" cy="1292522"/>
          </a:xfrm>
        </p:grpSpPr>
        <p:sp>
          <p:nvSpPr>
            <p:cNvPr id="100" name="CaixaDeTexto 65"/>
            <p:cNvSpPr txBox="1"/>
            <p:nvPr/>
          </p:nvSpPr>
          <p:spPr>
            <a:xfrm>
              <a:off x="425190" y="4273351"/>
              <a:ext cx="1914562" cy="307777"/>
            </a:xfrm>
            <a:prstGeom prst="rect">
              <a:avLst/>
            </a:prstGeom>
            <a:noFill/>
          </p:spPr>
          <p:txBody>
            <a:bodyPr wrap="square" rtlCol="0">
              <a:spAutoFit/>
            </a:bodyPr>
            <a:lstStyle/>
            <a:p>
              <a:r>
                <a:rPr lang="pt-BR" sz="1400" b="1" dirty="0" err="1" smtClean="0">
                  <a:solidFill>
                    <a:schemeClr val="bg1">
                      <a:lumMod val="50000"/>
                    </a:schemeClr>
                  </a:solidFill>
                </a:rPr>
                <a:t>Distribution</a:t>
              </a:r>
              <a:r>
                <a:rPr lang="pt-BR" sz="1400" b="1" dirty="0" smtClean="0">
                  <a:solidFill>
                    <a:schemeClr val="bg1">
                      <a:lumMod val="50000"/>
                    </a:schemeClr>
                  </a:solidFill>
                </a:rPr>
                <a:t> </a:t>
              </a:r>
              <a:r>
                <a:rPr lang="pt-BR" sz="1400" b="1" dirty="0" err="1" smtClean="0">
                  <a:solidFill>
                    <a:schemeClr val="bg1">
                      <a:lumMod val="50000"/>
                    </a:schemeClr>
                  </a:solidFill>
                </a:rPr>
                <a:t>of</a:t>
              </a:r>
              <a:r>
                <a:rPr lang="pt-BR" sz="1400" b="1" dirty="0" smtClean="0">
                  <a:solidFill>
                    <a:schemeClr val="bg1">
                      <a:lumMod val="50000"/>
                    </a:schemeClr>
                  </a:solidFill>
                </a:rPr>
                <a:t> </a:t>
              </a:r>
              <a:r>
                <a:rPr lang="pt-BR" sz="1400" b="1" dirty="0" err="1" smtClean="0">
                  <a:solidFill>
                    <a:schemeClr val="bg1">
                      <a:lumMod val="50000"/>
                    </a:schemeClr>
                  </a:solidFill>
                </a:rPr>
                <a:t>Wealth</a:t>
              </a:r>
              <a:endParaRPr lang="pt-BR" sz="1400" b="1" i="1" dirty="0">
                <a:solidFill>
                  <a:schemeClr val="bg1">
                    <a:lumMod val="50000"/>
                  </a:schemeClr>
                </a:solidFill>
              </a:endParaRPr>
            </a:p>
          </p:txBody>
        </p:sp>
        <p:grpSp>
          <p:nvGrpSpPr>
            <p:cNvPr id="101" name="Group 100"/>
            <p:cNvGrpSpPr/>
            <p:nvPr/>
          </p:nvGrpSpPr>
          <p:grpSpPr>
            <a:xfrm>
              <a:off x="515679" y="4607669"/>
              <a:ext cx="1103993" cy="958204"/>
              <a:chOff x="2850177" y="1302248"/>
              <a:chExt cx="1913967" cy="1661216"/>
            </a:xfrm>
          </p:grpSpPr>
          <p:sp>
            <p:nvSpPr>
              <p:cNvPr id="102" name="Elipse 57"/>
              <p:cNvSpPr/>
              <p:nvPr/>
            </p:nvSpPr>
            <p:spPr>
              <a:xfrm>
                <a:off x="3131840" y="1302248"/>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07" name="Elipse 57"/>
              <p:cNvSpPr/>
              <p:nvPr/>
            </p:nvSpPr>
            <p:spPr>
              <a:xfrm>
                <a:off x="2850177" y="1390978"/>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08" name="Elipse 57"/>
              <p:cNvSpPr/>
              <p:nvPr/>
            </p:nvSpPr>
            <p:spPr>
              <a:xfrm>
                <a:off x="3234691" y="1950320"/>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09" name="Elipse 57"/>
              <p:cNvSpPr/>
              <p:nvPr/>
            </p:nvSpPr>
            <p:spPr>
              <a:xfrm>
                <a:off x="3707904" y="2094336"/>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10" name="Elipse 57"/>
              <p:cNvSpPr/>
              <p:nvPr/>
            </p:nvSpPr>
            <p:spPr>
              <a:xfrm>
                <a:off x="4242803" y="1936672"/>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11" name="Elipse 57"/>
              <p:cNvSpPr/>
              <p:nvPr/>
            </p:nvSpPr>
            <p:spPr>
              <a:xfrm>
                <a:off x="4716016" y="2924944"/>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112" name="Straight Connector 111"/>
              <p:cNvCxnSpPr/>
              <p:nvPr/>
            </p:nvCxnSpPr>
            <p:spPr>
              <a:xfrm flipV="1">
                <a:off x="2912860" y="1302248"/>
                <a:ext cx="281664" cy="88730"/>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3209078" y="1307889"/>
                <a:ext cx="73742" cy="675310"/>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endCxn id="109" idx="6"/>
              </p:cNvCxnSpPr>
              <p:nvPr/>
            </p:nvCxnSpPr>
            <p:spPr>
              <a:xfrm>
                <a:off x="3265369" y="2007363"/>
                <a:ext cx="483700" cy="106233"/>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3785142" y="1936671"/>
                <a:ext cx="520346" cy="190543"/>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4284902" y="1955933"/>
                <a:ext cx="479242" cy="974652"/>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80161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Elipse 5"/>
          <p:cNvSpPr/>
          <p:nvPr/>
        </p:nvSpPr>
        <p:spPr>
          <a:xfrm>
            <a:off x="323528" y="6121524"/>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5977508"/>
            <a:ext cx="720080" cy="720080"/>
          </a:xfrm>
          <a:prstGeom prst="rect">
            <a:avLst/>
          </a:prstGeom>
        </p:spPr>
      </p:pic>
      <p:pic>
        <p:nvPicPr>
          <p:cNvPr id="8" name="Image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sp>
        <p:nvSpPr>
          <p:cNvPr id="16" name="CaixaDeTexto 15"/>
          <p:cNvSpPr txBox="1"/>
          <p:nvPr/>
        </p:nvSpPr>
        <p:spPr>
          <a:xfrm>
            <a:off x="42572" y="56818"/>
            <a:ext cx="9076328" cy="430887"/>
          </a:xfrm>
          <a:prstGeom prst="rect">
            <a:avLst/>
          </a:prstGeom>
          <a:noFill/>
        </p:spPr>
        <p:txBody>
          <a:bodyPr wrap="square" rtlCol="0">
            <a:spAutoFit/>
          </a:bodyPr>
          <a:lstStyle/>
          <a:p>
            <a:pPr algn="just"/>
            <a:r>
              <a:rPr lang="en-US" sz="2200" b="1" dirty="0">
                <a:solidFill>
                  <a:schemeClr val="bg1">
                    <a:lumMod val="50000"/>
                  </a:schemeClr>
                </a:solidFill>
              </a:rPr>
              <a:t>How </a:t>
            </a:r>
            <a:r>
              <a:rPr lang="en-US" sz="2200" b="1" dirty="0" smtClean="0">
                <a:solidFill>
                  <a:schemeClr val="bg1">
                    <a:lumMod val="50000"/>
                  </a:schemeClr>
                </a:solidFill>
              </a:rPr>
              <a:t>can capitalism </a:t>
            </a:r>
            <a:r>
              <a:rPr lang="en-US" sz="2200" b="1" dirty="0">
                <a:solidFill>
                  <a:schemeClr val="bg1">
                    <a:lumMod val="50000"/>
                  </a:schemeClr>
                </a:solidFill>
              </a:rPr>
              <a:t>contribute to Catholic-</a:t>
            </a:r>
            <a:r>
              <a:rPr lang="en-US" sz="2200" b="1" dirty="0" smtClean="0">
                <a:solidFill>
                  <a:schemeClr val="bg1">
                    <a:lumMod val="50000"/>
                  </a:schemeClr>
                </a:solidFill>
              </a:rPr>
              <a:t>inspired </a:t>
            </a:r>
            <a:r>
              <a:rPr lang="en-US" sz="2200" b="1" dirty="0">
                <a:solidFill>
                  <a:schemeClr val="bg1">
                    <a:lumMod val="50000"/>
                  </a:schemeClr>
                </a:solidFill>
              </a:rPr>
              <a:t>Social Development?</a:t>
            </a:r>
          </a:p>
        </p:txBody>
      </p:sp>
      <p:grpSp>
        <p:nvGrpSpPr>
          <p:cNvPr id="38" name="Grupo 37"/>
          <p:cNvGrpSpPr/>
          <p:nvPr/>
        </p:nvGrpSpPr>
        <p:grpSpPr>
          <a:xfrm>
            <a:off x="323528" y="1124743"/>
            <a:ext cx="1749281" cy="703021"/>
            <a:chOff x="5148064" y="1196752"/>
            <a:chExt cx="2304256" cy="960106"/>
          </a:xfrm>
        </p:grpSpPr>
        <p:cxnSp>
          <p:nvCxnSpPr>
            <p:cNvPr id="17" name="Conector reto 16"/>
            <p:cNvCxnSpPr/>
            <p:nvPr/>
          </p:nvCxnSpPr>
          <p:spPr>
            <a:xfrm flipV="1">
              <a:off x="5508104" y="1988840"/>
              <a:ext cx="900100" cy="144016"/>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20" name="Elipse 19"/>
            <p:cNvSpPr/>
            <p:nvPr/>
          </p:nvSpPr>
          <p:spPr>
            <a:xfrm>
              <a:off x="6389158" y="1968458"/>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22" name="Elipse 21"/>
            <p:cNvSpPr/>
            <p:nvPr/>
          </p:nvSpPr>
          <p:spPr>
            <a:xfrm>
              <a:off x="7416320" y="1515848"/>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26" name="Elipse 25"/>
            <p:cNvSpPr/>
            <p:nvPr/>
          </p:nvSpPr>
          <p:spPr>
            <a:xfrm>
              <a:off x="5472104" y="2120858"/>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30" name="Conector reto 29"/>
            <p:cNvCxnSpPr/>
            <p:nvPr/>
          </p:nvCxnSpPr>
          <p:spPr>
            <a:xfrm flipV="1">
              <a:off x="6408204" y="1554029"/>
              <a:ext cx="1008113" cy="434812"/>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36" name="CaixaDeTexto 35"/>
            <p:cNvSpPr txBox="1"/>
            <p:nvPr/>
          </p:nvSpPr>
          <p:spPr>
            <a:xfrm>
              <a:off x="5148064" y="1196752"/>
              <a:ext cx="690188" cy="420327"/>
            </a:xfrm>
            <a:prstGeom prst="rect">
              <a:avLst/>
            </a:prstGeom>
            <a:noFill/>
          </p:spPr>
          <p:txBody>
            <a:bodyPr wrap="square" rtlCol="0">
              <a:spAutoFit/>
            </a:bodyPr>
            <a:lstStyle/>
            <a:p>
              <a:r>
                <a:rPr lang="pt-BR" sz="1400" b="1" dirty="0" smtClean="0">
                  <a:solidFill>
                    <a:schemeClr val="bg1">
                      <a:lumMod val="50000"/>
                    </a:schemeClr>
                  </a:solidFill>
                </a:rPr>
                <a:t>GDP</a:t>
              </a:r>
              <a:endParaRPr lang="pt-BR" sz="1400" b="1" i="1" dirty="0">
                <a:solidFill>
                  <a:schemeClr val="bg1">
                    <a:lumMod val="50000"/>
                  </a:schemeClr>
                </a:solidFill>
              </a:endParaRPr>
            </a:p>
          </p:txBody>
        </p:sp>
      </p:grpSp>
      <p:grpSp>
        <p:nvGrpSpPr>
          <p:cNvPr id="53" name="Grupo 52"/>
          <p:cNvGrpSpPr/>
          <p:nvPr/>
        </p:nvGrpSpPr>
        <p:grpSpPr>
          <a:xfrm>
            <a:off x="323528" y="2205263"/>
            <a:ext cx="1738919" cy="627759"/>
            <a:chOff x="5148064" y="2852936"/>
            <a:chExt cx="2290608" cy="857321"/>
          </a:xfrm>
        </p:grpSpPr>
        <p:cxnSp>
          <p:nvCxnSpPr>
            <p:cNvPr id="40" name="Conector reto 39"/>
            <p:cNvCxnSpPr/>
            <p:nvPr/>
          </p:nvCxnSpPr>
          <p:spPr>
            <a:xfrm flipV="1">
              <a:off x="5508104" y="3542239"/>
              <a:ext cx="900100" cy="144016"/>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41" name="Elipse 40"/>
            <p:cNvSpPr/>
            <p:nvPr/>
          </p:nvSpPr>
          <p:spPr>
            <a:xfrm>
              <a:off x="6389158" y="3521857"/>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42" name="Elipse 41"/>
            <p:cNvSpPr/>
            <p:nvPr/>
          </p:nvSpPr>
          <p:spPr>
            <a:xfrm>
              <a:off x="7402672" y="3334640"/>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43" name="Elipse 42"/>
            <p:cNvSpPr/>
            <p:nvPr/>
          </p:nvSpPr>
          <p:spPr>
            <a:xfrm>
              <a:off x="5472104" y="3674257"/>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47" name="Conector reto 46"/>
            <p:cNvCxnSpPr/>
            <p:nvPr/>
          </p:nvCxnSpPr>
          <p:spPr>
            <a:xfrm flipV="1">
              <a:off x="6408204" y="3356992"/>
              <a:ext cx="972108" cy="185247"/>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51" name="CaixaDeTexto 50"/>
            <p:cNvSpPr txBox="1"/>
            <p:nvPr/>
          </p:nvSpPr>
          <p:spPr>
            <a:xfrm>
              <a:off x="5148064" y="2852936"/>
              <a:ext cx="1584176" cy="420327"/>
            </a:xfrm>
            <a:prstGeom prst="rect">
              <a:avLst/>
            </a:prstGeom>
            <a:noFill/>
          </p:spPr>
          <p:txBody>
            <a:bodyPr wrap="square" rtlCol="0">
              <a:spAutoFit/>
            </a:bodyPr>
            <a:lstStyle/>
            <a:p>
              <a:r>
                <a:rPr lang="pt-BR" sz="1400" b="1" dirty="0" smtClean="0">
                  <a:solidFill>
                    <a:schemeClr val="bg1">
                      <a:lumMod val="50000"/>
                    </a:schemeClr>
                  </a:solidFill>
                </a:rPr>
                <a:t>POPULATION</a:t>
              </a:r>
              <a:endParaRPr lang="pt-BR" sz="1400" b="1" i="1" dirty="0">
                <a:solidFill>
                  <a:schemeClr val="bg1">
                    <a:lumMod val="50000"/>
                  </a:schemeClr>
                </a:solidFill>
              </a:endParaRPr>
            </a:p>
          </p:txBody>
        </p:sp>
      </p:grpSp>
      <p:grpSp>
        <p:nvGrpSpPr>
          <p:cNvPr id="73" name="Grupo 72"/>
          <p:cNvGrpSpPr/>
          <p:nvPr/>
        </p:nvGrpSpPr>
        <p:grpSpPr>
          <a:xfrm>
            <a:off x="375331" y="3292247"/>
            <a:ext cx="1694615" cy="717126"/>
            <a:chOff x="5220072" y="4443495"/>
            <a:chExt cx="2232248" cy="979369"/>
          </a:xfrm>
        </p:grpSpPr>
        <p:cxnSp>
          <p:nvCxnSpPr>
            <p:cNvPr id="55" name="Conector reto 54"/>
            <p:cNvCxnSpPr/>
            <p:nvPr/>
          </p:nvCxnSpPr>
          <p:spPr>
            <a:xfrm>
              <a:off x="6372200" y="5301208"/>
              <a:ext cx="936104" cy="102785"/>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56" name="Elipse 55"/>
            <p:cNvSpPr/>
            <p:nvPr/>
          </p:nvSpPr>
          <p:spPr>
            <a:xfrm>
              <a:off x="6363496" y="5287560"/>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57" name="Elipse 56"/>
            <p:cNvSpPr/>
            <p:nvPr/>
          </p:nvSpPr>
          <p:spPr>
            <a:xfrm>
              <a:off x="7262424" y="5386864"/>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58" name="Elipse 57"/>
            <p:cNvSpPr/>
            <p:nvPr/>
          </p:nvSpPr>
          <p:spPr>
            <a:xfrm>
              <a:off x="5405032" y="5062832"/>
              <a:ext cx="36000" cy="3600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62" name="Conector reto 61"/>
            <p:cNvCxnSpPr/>
            <p:nvPr/>
          </p:nvCxnSpPr>
          <p:spPr>
            <a:xfrm>
              <a:off x="5436096" y="5085184"/>
              <a:ext cx="972108" cy="216023"/>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sp>
          <p:nvSpPr>
            <p:cNvPr id="66" name="CaixaDeTexto 65"/>
            <p:cNvSpPr txBox="1"/>
            <p:nvPr/>
          </p:nvSpPr>
          <p:spPr>
            <a:xfrm>
              <a:off x="5220072" y="4443495"/>
              <a:ext cx="2232248" cy="420327"/>
            </a:xfrm>
            <a:prstGeom prst="rect">
              <a:avLst/>
            </a:prstGeom>
            <a:noFill/>
          </p:spPr>
          <p:txBody>
            <a:bodyPr wrap="square" rtlCol="0">
              <a:spAutoFit/>
            </a:bodyPr>
            <a:lstStyle/>
            <a:p>
              <a:r>
                <a:rPr lang="pt-BR" sz="1400" b="1" dirty="0" err="1" smtClean="0">
                  <a:solidFill>
                    <a:schemeClr val="bg1">
                      <a:lumMod val="50000"/>
                    </a:schemeClr>
                  </a:solidFill>
                </a:rPr>
                <a:t>Poverty</a:t>
              </a:r>
              <a:endParaRPr lang="pt-BR" sz="1400" b="1" i="1" dirty="0">
                <a:solidFill>
                  <a:schemeClr val="bg1">
                    <a:lumMod val="50000"/>
                  </a:schemeClr>
                </a:solidFill>
              </a:endParaRPr>
            </a:p>
          </p:txBody>
        </p:sp>
        <p:sp>
          <p:nvSpPr>
            <p:cNvPr id="72" name="CaixaDeTexto 71"/>
            <p:cNvSpPr txBox="1"/>
            <p:nvPr/>
          </p:nvSpPr>
          <p:spPr>
            <a:xfrm>
              <a:off x="5220072" y="4725144"/>
              <a:ext cx="792088" cy="357277"/>
            </a:xfrm>
            <a:prstGeom prst="rect">
              <a:avLst/>
            </a:prstGeom>
            <a:noFill/>
          </p:spPr>
          <p:txBody>
            <a:bodyPr wrap="square" rtlCol="0">
              <a:spAutoFit/>
            </a:bodyPr>
            <a:lstStyle/>
            <a:p>
              <a:endParaRPr lang="pt-BR" sz="1100" dirty="0">
                <a:solidFill>
                  <a:schemeClr val="bg1">
                    <a:lumMod val="50000"/>
                  </a:schemeClr>
                </a:solidFill>
              </a:endParaRPr>
            </a:p>
          </p:txBody>
        </p:sp>
      </p:grpSp>
      <p:sp>
        <p:nvSpPr>
          <p:cNvPr id="77" name="CaixaDeTexto 76"/>
          <p:cNvSpPr txBox="1"/>
          <p:nvPr/>
        </p:nvSpPr>
        <p:spPr>
          <a:xfrm>
            <a:off x="470027" y="3058214"/>
            <a:ext cx="1512168" cy="338554"/>
          </a:xfrm>
          <a:prstGeom prst="rect">
            <a:avLst/>
          </a:prstGeom>
          <a:noFill/>
        </p:spPr>
        <p:txBody>
          <a:bodyPr wrap="square" rtlCol="0">
            <a:spAutoFit/>
          </a:bodyPr>
          <a:lstStyle/>
          <a:p>
            <a:endParaRPr lang="pt-BR" sz="1600" dirty="0">
              <a:solidFill>
                <a:schemeClr val="bg1"/>
              </a:solidFill>
            </a:endParaRPr>
          </a:p>
        </p:txBody>
      </p:sp>
      <p:sp>
        <p:nvSpPr>
          <p:cNvPr id="84" name="Rectangle 83"/>
          <p:cNvSpPr/>
          <p:nvPr/>
        </p:nvSpPr>
        <p:spPr>
          <a:xfrm>
            <a:off x="2339752" y="1340768"/>
            <a:ext cx="6552728" cy="4385816"/>
          </a:xfrm>
          <a:prstGeom prst="rect">
            <a:avLst/>
          </a:prstGeom>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spcBef>
                <a:spcPts val="600"/>
              </a:spcBef>
              <a:buFont typeface="Arial" pitchFamily="34" charset="0"/>
              <a:buChar char="•"/>
            </a:pPr>
            <a:r>
              <a:rPr lang="en-US" sz="2200" dirty="0" err="1">
                <a:solidFill>
                  <a:schemeClr val="tx1">
                    <a:lumMod val="50000"/>
                    <a:lumOff val="50000"/>
                  </a:schemeClr>
                </a:solidFill>
              </a:rPr>
              <a:t>Evangelii</a:t>
            </a:r>
            <a:r>
              <a:rPr lang="en-US" sz="2200" dirty="0">
                <a:solidFill>
                  <a:schemeClr val="tx1">
                    <a:lumMod val="50000"/>
                    <a:lumOff val="50000"/>
                  </a:schemeClr>
                </a:solidFill>
              </a:rPr>
              <a:t> </a:t>
            </a:r>
            <a:r>
              <a:rPr lang="en-US" sz="2200" dirty="0" err="1">
                <a:solidFill>
                  <a:schemeClr val="tx1">
                    <a:lumMod val="50000"/>
                    <a:lumOff val="50000"/>
                  </a:schemeClr>
                </a:solidFill>
              </a:rPr>
              <a:t>Gaudium</a:t>
            </a:r>
            <a:r>
              <a:rPr lang="en-US" sz="2200" dirty="0">
                <a:solidFill>
                  <a:schemeClr val="tx1">
                    <a:lumMod val="50000"/>
                    <a:lumOff val="50000"/>
                  </a:schemeClr>
                </a:solidFill>
              </a:rPr>
              <a:t> is an </a:t>
            </a:r>
            <a:r>
              <a:rPr lang="en-US" sz="2200" dirty="0" err="1">
                <a:solidFill>
                  <a:schemeClr val="tx1">
                    <a:lumMod val="50000"/>
                    <a:lumOff val="50000"/>
                  </a:schemeClr>
                </a:solidFill>
              </a:rPr>
              <a:t>Ignatian</a:t>
            </a:r>
            <a:r>
              <a:rPr lang="en-US" sz="2200" dirty="0">
                <a:solidFill>
                  <a:schemeClr val="tx1">
                    <a:lumMod val="50000"/>
                    <a:lumOff val="50000"/>
                  </a:schemeClr>
                </a:solidFill>
              </a:rPr>
              <a:t> v</a:t>
            </a:r>
            <a:r>
              <a:rPr lang="en-US" sz="2200" dirty="0" smtClean="0">
                <a:solidFill>
                  <a:schemeClr val="tx1">
                    <a:lumMod val="50000"/>
                    <a:lumOff val="50000"/>
                  </a:schemeClr>
                </a:solidFill>
              </a:rPr>
              <a:t>iew </a:t>
            </a:r>
            <a:r>
              <a:rPr lang="en-US" sz="2200" dirty="0">
                <a:solidFill>
                  <a:schemeClr val="tx1">
                    <a:lumMod val="50000"/>
                    <a:lumOff val="50000"/>
                  </a:schemeClr>
                </a:solidFill>
              </a:rPr>
              <a:t>of God </a:t>
            </a:r>
            <a:r>
              <a:rPr lang="en-US" sz="2200" dirty="0" smtClean="0">
                <a:solidFill>
                  <a:schemeClr val="tx1">
                    <a:lumMod val="50000"/>
                    <a:lumOff val="50000"/>
                  </a:schemeClr>
                </a:solidFill>
              </a:rPr>
              <a:t>everywhere, in people</a:t>
            </a:r>
            <a:r>
              <a:rPr lang="en-US" sz="2200" dirty="0">
                <a:solidFill>
                  <a:schemeClr val="tx1">
                    <a:lumMod val="50000"/>
                    <a:lumOff val="50000"/>
                  </a:schemeClr>
                </a:solidFill>
              </a:rPr>
              <a:t>, places and trends</a:t>
            </a:r>
            <a:r>
              <a:rPr lang="en-US" sz="2200" dirty="0" smtClean="0">
                <a:solidFill>
                  <a:schemeClr val="tx1">
                    <a:lumMod val="50000"/>
                    <a:lumOff val="50000"/>
                  </a:schemeClr>
                </a:solidFill>
              </a:rPr>
              <a:t>.</a:t>
            </a:r>
            <a:br>
              <a:rPr lang="en-US" sz="2200" dirty="0" smtClean="0">
                <a:solidFill>
                  <a:schemeClr val="tx1">
                    <a:lumMod val="50000"/>
                    <a:lumOff val="50000"/>
                  </a:schemeClr>
                </a:solidFill>
              </a:rPr>
            </a:br>
            <a:endParaRPr lang="en-US" sz="2200" dirty="0">
              <a:solidFill>
                <a:schemeClr val="tx1">
                  <a:lumMod val="50000"/>
                  <a:lumOff val="50000"/>
                </a:schemeClr>
              </a:solidFill>
            </a:endParaRPr>
          </a:p>
          <a:p>
            <a:pPr marL="285750" indent="-285750">
              <a:spcBef>
                <a:spcPts val="600"/>
              </a:spcBef>
              <a:buFont typeface="Arial" pitchFamily="34" charset="0"/>
              <a:buChar char="•"/>
            </a:pPr>
            <a:r>
              <a:rPr lang="en-US" sz="2200" dirty="0" err="1">
                <a:solidFill>
                  <a:schemeClr val="tx1">
                    <a:lumMod val="50000"/>
                    <a:lumOff val="50000"/>
                  </a:schemeClr>
                </a:solidFill>
              </a:rPr>
              <a:t>Evangelii</a:t>
            </a:r>
            <a:r>
              <a:rPr lang="en-US" sz="2200" dirty="0">
                <a:solidFill>
                  <a:schemeClr val="tx1">
                    <a:lumMod val="50000"/>
                    <a:lumOff val="50000"/>
                  </a:schemeClr>
                </a:solidFill>
              </a:rPr>
              <a:t> </a:t>
            </a:r>
            <a:r>
              <a:rPr lang="en-US" sz="2200" dirty="0" err="1">
                <a:solidFill>
                  <a:schemeClr val="tx1">
                    <a:lumMod val="50000"/>
                    <a:lumOff val="50000"/>
                  </a:schemeClr>
                </a:solidFill>
              </a:rPr>
              <a:t>Gaudium</a:t>
            </a:r>
            <a:r>
              <a:rPr lang="en-US" sz="2200" dirty="0">
                <a:solidFill>
                  <a:schemeClr val="tx1">
                    <a:lumMod val="50000"/>
                    <a:lumOff val="50000"/>
                  </a:schemeClr>
                </a:solidFill>
              </a:rPr>
              <a:t> calls </a:t>
            </a:r>
            <a:r>
              <a:rPr lang="en-US" sz="2200" dirty="0" smtClean="0">
                <a:solidFill>
                  <a:schemeClr val="tx1">
                    <a:lumMod val="50000"/>
                    <a:lumOff val="50000"/>
                  </a:schemeClr>
                </a:solidFill>
              </a:rPr>
              <a:t>for </a:t>
            </a:r>
            <a:r>
              <a:rPr lang="en-US" sz="2200" dirty="0">
                <a:solidFill>
                  <a:schemeClr val="tx1">
                    <a:lumMod val="50000"/>
                    <a:lumOff val="50000"/>
                  </a:schemeClr>
                </a:solidFill>
              </a:rPr>
              <a:t>rethinking the way every person or every </a:t>
            </a:r>
            <a:r>
              <a:rPr lang="en-US" sz="2200" dirty="0" smtClean="0">
                <a:solidFill>
                  <a:schemeClr val="tx1">
                    <a:lumMod val="50000"/>
                    <a:lumOff val="50000"/>
                  </a:schemeClr>
                </a:solidFill>
              </a:rPr>
              <a:t>institution recycles </a:t>
            </a:r>
            <a:r>
              <a:rPr lang="en-US" sz="2200" dirty="0">
                <a:solidFill>
                  <a:schemeClr val="tx1">
                    <a:lumMod val="50000"/>
                    <a:lumOff val="50000"/>
                  </a:schemeClr>
                </a:solidFill>
              </a:rPr>
              <a:t>wealth </a:t>
            </a:r>
            <a:r>
              <a:rPr lang="en-US" sz="2200" dirty="0" err="1">
                <a:solidFill>
                  <a:schemeClr val="tx1">
                    <a:lumMod val="50000"/>
                    <a:lumOff val="50000"/>
                  </a:schemeClr>
                </a:solidFill>
              </a:rPr>
              <a:t>latu-sensu</a:t>
            </a:r>
            <a:r>
              <a:rPr lang="en-US" sz="2200" dirty="0">
                <a:solidFill>
                  <a:schemeClr val="tx1">
                    <a:lumMod val="50000"/>
                    <a:lumOff val="50000"/>
                  </a:schemeClr>
                </a:solidFill>
              </a:rPr>
              <a:t> - </a:t>
            </a:r>
            <a:r>
              <a:rPr lang="en-US" sz="2200" dirty="0" err="1">
                <a:solidFill>
                  <a:schemeClr val="tx1">
                    <a:lumMod val="50000"/>
                    <a:lumOff val="50000"/>
                  </a:schemeClr>
                </a:solidFill>
              </a:rPr>
              <a:t>i.e</a:t>
            </a:r>
            <a:r>
              <a:rPr lang="en-US" sz="2200" dirty="0">
                <a:solidFill>
                  <a:schemeClr val="tx1">
                    <a:lumMod val="50000"/>
                    <a:lumOff val="50000"/>
                  </a:schemeClr>
                </a:solidFill>
              </a:rPr>
              <a:t>, everything one owns "in </a:t>
            </a:r>
            <a:r>
              <a:rPr lang="en-US" sz="2200" dirty="0" smtClean="0">
                <a:solidFill>
                  <a:schemeClr val="tx1">
                    <a:lumMod val="50000"/>
                    <a:lumOff val="50000"/>
                  </a:schemeClr>
                </a:solidFill>
              </a:rPr>
              <a:t>excess”, materially, moral values, or one’s spirituality.</a:t>
            </a:r>
            <a:br>
              <a:rPr lang="en-US" sz="2200" dirty="0" smtClean="0">
                <a:solidFill>
                  <a:schemeClr val="tx1">
                    <a:lumMod val="50000"/>
                    <a:lumOff val="50000"/>
                  </a:schemeClr>
                </a:solidFill>
              </a:rPr>
            </a:br>
            <a:endParaRPr lang="en-US" sz="2200" dirty="0">
              <a:solidFill>
                <a:schemeClr val="tx1">
                  <a:lumMod val="50000"/>
                  <a:lumOff val="50000"/>
                </a:schemeClr>
              </a:solidFill>
            </a:endParaRPr>
          </a:p>
          <a:p>
            <a:pPr marL="285750" indent="-285750">
              <a:spcBef>
                <a:spcPts val="600"/>
              </a:spcBef>
              <a:buFont typeface="Arial" pitchFamily="34" charset="0"/>
              <a:buChar char="•"/>
            </a:pPr>
            <a:r>
              <a:rPr lang="en-US" sz="2200" dirty="0" smtClean="0">
                <a:solidFill>
                  <a:schemeClr val="tx1">
                    <a:lumMod val="50000"/>
                    <a:lumOff val="50000"/>
                  </a:schemeClr>
                </a:solidFill>
              </a:rPr>
              <a:t>The heart of </a:t>
            </a:r>
            <a:r>
              <a:rPr lang="en-US" sz="2200" dirty="0">
                <a:solidFill>
                  <a:schemeClr val="tx1">
                    <a:lumMod val="50000"/>
                    <a:lumOff val="50000"/>
                  </a:schemeClr>
                </a:solidFill>
              </a:rPr>
              <a:t>the Christian message is love for one another, and work for social </a:t>
            </a:r>
            <a:r>
              <a:rPr lang="en-US" sz="2200" dirty="0" smtClean="0">
                <a:solidFill>
                  <a:schemeClr val="tx1">
                    <a:lumMod val="50000"/>
                    <a:lumOff val="50000"/>
                  </a:schemeClr>
                </a:solidFill>
              </a:rPr>
              <a:t>justice.</a:t>
            </a:r>
            <a:br>
              <a:rPr lang="en-US" sz="2200" dirty="0" smtClean="0">
                <a:solidFill>
                  <a:schemeClr val="tx1">
                    <a:lumMod val="50000"/>
                    <a:lumOff val="50000"/>
                  </a:schemeClr>
                </a:solidFill>
              </a:rPr>
            </a:br>
            <a:endParaRPr lang="en-US" sz="2200" dirty="0" smtClean="0">
              <a:solidFill>
                <a:schemeClr val="tx1">
                  <a:lumMod val="50000"/>
                  <a:lumOff val="50000"/>
                </a:schemeClr>
              </a:solidFill>
            </a:endParaRPr>
          </a:p>
          <a:p>
            <a:pPr marL="285750" indent="-285750">
              <a:spcBef>
                <a:spcPts val="600"/>
              </a:spcBef>
              <a:buFont typeface="Arial" pitchFamily="34" charset="0"/>
              <a:buChar char="•"/>
            </a:pPr>
            <a:r>
              <a:rPr lang="en-US" sz="2200" dirty="0" smtClean="0">
                <a:solidFill>
                  <a:schemeClr val="tx1">
                    <a:lumMod val="50000"/>
                    <a:lumOff val="50000"/>
                  </a:schemeClr>
                </a:solidFill>
              </a:rPr>
              <a:t>That </a:t>
            </a:r>
            <a:r>
              <a:rPr lang="en-US" sz="2200" dirty="0">
                <a:solidFill>
                  <a:schemeClr val="tx1">
                    <a:lumMod val="50000"/>
                    <a:lumOff val="50000"/>
                  </a:schemeClr>
                </a:solidFill>
              </a:rPr>
              <a:t>is how..</a:t>
            </a:r>
            <a:r>
              <a:rPr lang="en-US" sz="2200" dirty="0" smtClean="0">
                <a:solidFill>
                  <a:schemeClr val="tx1">
                    <a:lumMod val="50000"/>
                    <a:lumOff val="50000"/>
                  </a:schemeClr>
                </a:solidFill>
              </a:rPr>
              <a:t>.</a:t>
            </a:r>
            <a:endParaRPr lang="en-US" sz="2200" dirty="0">
              <a:solidFill>
                <a:schemeClr val="tx1">
                  <a:lumMod val="50000"/>
                  <a:lumOff val="50000"/>
                </a:schemeClr>
              </a:solidFill>
            </a:endParaRPr>
          </a:p>
        </p:txBody>
      </p:sp>
      <p:grpSp>
        <p:nvGrpSpPr>
          <p:cNvPr id="2" name="Group 1"/>
          <p:cNvGrpSpPr/>
          <p:nvPr/>
        </p:nvGrpSpPr>
        <p:grpSpPr>
          <a:xfrm>
            <a:off x="425190" y="4512742"/>
            <a:ext cx="1914562" cy="1292522"/>
            <a:chOff x="425190" y="4273351"/>
            <a:chExt cx="1914562" cy="1292522"/>
          </a:xfrm>
        </p:grpSpPr>
        <p:sp>
          <p:nvSpPr>
            <p:cNvPr id="100" name="CaixaDeTexto 65"/>
            <p:cNvSpPr txBox="1"/>
            <p:nvPr/>
          </p:nvSpPr>
          <p:spPr>
            <a:xfrm>
              <a:off x="425190" y="4273351"/>
              <a:ext cx="1914562" cy="307777"/>
            </a:xfrm>
            <a:prstGeom prst="rect">
              <a:avLst/>
            </a:prstGeom>
            <a:noFill/>
          </p:spPr>
          <p:txBody>
            <a:bodyPr wrap="square" rtlCol="0">
              <a:spAutoFit/>
            </a:bodyPr>
            <a:lstStyle/>
            <a:p>
              <a:r>
                <a:rPr lang="pt-BR" sz="1400" b="1" dirty="0" err="1" smtClean="0">
                  <a:solidFill>
                    <a:schemeClr val="bg1">
                      <a:lumMod val="50000"/>
                    </a:schemeClr>
                  </a:solidFill>
                </a:rPr>
                <a:t>Wealth</a:t>
              </a:r>
              <a:r>
                <a:rPr lang="pt-BR" sz="1400" b="1" dirty="0" smtClean="0">
                  <a:solidFill>
                    <a:schemeClr val="bg1">
                      <a:lumMod val="50000"/>
                    </a:schemeClr>
                  </a:solidFill>
                </a:rPr>
                <a:t> </a:t>
              </a:r>
              <a:r>
                <a:rPr lang="pt-BR" sz="1400" b="1" dirty="0" err="1" smtClean="0">
                  <a:solidFill>
                    <a:schemeClr val="bg1">
                      <a:lumMod val="50000"/>
                    </a:schemeClr>
                  </a:solidFill>
                </a:rPr>
                <a:t>Distribution</a:t>
              </a:r>
              <a:endParaRPr lang="pt-BR" sz="1400" b="1" i="1" dirty="0">
                <a:solidFill>
                  <a:schemeClr val="bg1">
                    <a:lumMod val="50000"/>
                  </a:schemeClr>
                </a:solidFill>
              </a:endParaRPr>
            </a:p>
          </p:txBody>
        </p:sp>
        <p:grpSp>
          <p:nvGrpSpPr>
            <p:cNvPr id="101" name="Group 100"/>
            <p:cNvGrpSpPr/>
            <p:nvPr/>
          </p:nvGrpSpPr>
          <p:grpSpPr>
            <a:xfrm>
              <a:off x="515679" y="4607669"/>
              <a:ext cx="1103993" cy="958204"/>
              <a:chOff x="2850177" y="1302248"/>
              <a:chExt cx="1913967" cy="1661216"/>
            </a:xfrm>
          </p:grpSpPr>
          <p:sp>
            <p:nvSpPr>
              <p:cNvPr id="102" name="Elipse 57"/>
              <p:cNvSpPr/>
              <p:nvPr/>
            </p:nvSpPr>
            <p:spPr>
              <a:xfrm>
                <a:off x="3131840" y="1302248"/>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07" name="Elipse 57"/>
              <p:cNvSpPr/>
              <p:nvPr/>
            </p:nvSpPr>
            <p:spPr>
              <a:xfrm>
                <a:off x="2850177" y="1390978"/>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08" name="Elipse 57"/>
              <p:cNvSpPr/>
              <p:nvPr/>
            </p:nvSpPr>
            <p:spPr>
              <a:xfrm>
                <a:off x="3234691" y="1950320"/>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09" name="Elipse 57"/>
              <p:cNvSpPr/>
              <p:nvPr/>
            </p:nvSpPr>
            <p:spPr>
              <a:xfrm>
                <a:off x="3707904" y="2094336"/>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10" name="Elipse 57"/>
              <p:cNvSpPr/>
              <p:nvPr/>
            </p:nvSpPr>
            <p:spPr>
              <a:xfrm>
                <a:off x="4242803" y="1936672"/>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sp>
            <p:nvSpPr>
              <p:cNvPr id="111" name="Elipse 57"/>
              <p:cNvSpPr/>
              <p:nvPr/>
            </p:nvSpPr>
            <p:spPr>
              <a:xfrm>
                <a:off x="4716016" y="2924944"/>
                <a:ext cx="41165" cy="38520"/>
              </a:xfrm>
              <a:prstGeom prst="ellipse">
                <a:avLst/>
              </a:prstGeom>
              <a:solidFill>
                <a:schemeClr val="bg1"/>
              </a:solidFill>
              <a:ln>
                <a:solidFill>
                  <a:srgbClr val="93BA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200"/>
              </a:p>
            </p:txBody>
          </p:sp>
          <p:cxnSp>
            <p:nvCxnSpPr>
              <p:cNvPr id="112" name="Straight Connector 111"/>
              <p:cNvCxnSpPr/>
              <p:nvPr/>
            </p:nvCxnSpPr>
            <p:spPr>
              <a:xfrm flipV="1">
                <a:off x="2912860" y="1302248"/>
                <a:ext cx="281664" cy="88730"/>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3209078" y="1307889"/>
                <a:ext cx="73742" cy="675310"/>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endCxn id="109" idx="6"/>
              </p:cNvCxnSpPr>
              <p:nvPr/>
            </p:nvCxnSpPr>
            <p:spPr>
              <a:xfrm>
                <a:off x="3265369" y="2007363"/>
                <a:ext cx="483700" cy="106233"/>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3785142" y="1936671"/>
                <a:ext cx="520346" cy="190543"/>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4284902" y="1955933"/>
                <a:ext cx="479242" cy="974652"/>
              </a:xfrm>
              <a:prstGeom prst="line">
                <a:avLst/>
              </a:prstGeom>
              <a:ln w="19050">
                <a:solidFill>
                  <a:srgbClr val="93BA34"/>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902230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6417332"/>
            <a:ext cx="9144000" cy="440668"/>
          </a:xfrm>
          <a:prstGeom prst="rect">
            <a:avLst/>
          </a:prstGeom>
          <a:solidFill>
            <a:srgbClr val="A8CF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Elipse 5"/>
          <p:cNvSpPr/>
          <p:nvPr/>
        </p:nvSpPr>
        <p:spPr>
          <a:xfrm>
            <a:off x="323528" y="6121524"/>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5977508"/>
            <a:ext cx="720080" cy="720080"/>
          </a:xfrm>
          <a:prstGeom prst="rect">
            <a:avLst/>
          </a:prstGeom>
        </p:spPr>
      </p:pic>
      <p:pic>
        <p:nvPicPr>
          <p:cNvPr id="8" name="Image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0413" y="6489188"/>
            <a:ext cx="648072" cy="296955"/>
          </a:xfrm>
          <a:prstGeom prst="rect">
            <a:avLst/>
          </a:prstGeom>
        </p:spPr>
      </p:pic>
      <p:grpSp>
        <p:nvGrpSpPr>
          <p:cNvPr id="2" name="Grupo 14"/>
          <p:cNvGrpSpPr/>
          <p:nvPr/>
        </p:nvGrpSpPr>
        <p:grpSpPr>
          <a:xfrm>
            <a:off x="-4018" y="4146178"/>
            <a:ext cx="6146546" cy="1354217"/>
            <a:chOff x="9630" y="4966136"/>
            <a:chExt cx="6146546" cy="1354217"/>
          </a:xfrm>
        </p:grpSpPr>
        <p:sp>
          <p:nvSpPr>
            <p:cNvPr id="11" name="Retângulo 10"/>
            <p:cNvSpPr/>
            <p:nvPr/>
          </p:nvSpPr>
          <p:spPr>
            <a:xfrm>
              <a:off x="1560806" y="4966136"/>
              <a:ext cx="4595370" cy="1354217"/>
            </a:xfrm>
            <a:prstGeom prst="rect">
              <a:avLst/>
            </a:prstGeom>
          </p:spPr>
          <p:txBody>
            <a:bodyPr wrap="square">
              <a:spAutoFit/>
            </a:bodyPr>
            <a:lstStyle/>
            <a:p>
              <a:pPr lvl="0"/>
              <a:r>
                <a:rPr lang="en-US" sz="2000" i="1" dirty="0" smtClean="0">
                  <a:solidFill>
                    <a:srgbClr val="93BA34"/>
                  </a:solidFill>
                  <a:cs typeface="Calibri" pitchFamily="34" charset="0"/>
                </a:rPr>
                <a:t>Maria Cavalcanti</a:t>
              </a:r>
            </a:p>
            <a:p>
              <a:pPr lvl="0"/>
              <a:endParaRPr lang="en-US" sz="800" i="1" dirty="0" smtClean="0">
                <a:solidFill>
                  <a:srgbClr val="93BA34"/>
                </a:solidFill>
                <a:cs typeface="Calibri" pitchFamily="34" charset="0"/>
              </a:endParaRPr>
            </a:p>
            <a:p>
              <a:pPr lvl="0"/>
              <a:r>
                <a:rPr lang="en-US" i="1" dirty="0" err="1" smtClean="0">
                  <a:solidFill>
                    <a:srgbClr val="93BA34"/>
                  </a:solidFill>
                  <a:cs typeface="Calibri" pitchFamily="34" charset="0"/>
                </a:rPr>
                <a:t>maria.cavalcanti@firstimpact.com.br</a:t>
              </a:r>
              <a:r>
                <a:rPr lang="en-US" i="1" dirty="0" smtClean="0">
                  <a:solidFill>
                    <a:srgbClr val="93BA34"/>
                  </a:solidFill>
                  <a:cs typeface="Calibri" pitchFamily="34" charset="0"/>
                </a:rPr>
                <a:t/>
              </a:r>
              <a:br>
                <a:rPr lang="en-US" i="1" dirty="0" smtClean="0">
                  <a:solidFill>
                    <a:srgbClr val="93BA34"/>
                  </a:solidFill>
                  <a:cs typeface="Calibri" pitchFamily="34" charset="0"/>
                </a:rPr>
              </a:br>
              <a:r>
                <a:rPr lang="en-US" i="1" dirty="0" smtClean="0">
                  <a:solidFill>
                    <a:srgbClr val="93BA34"/>
                  </a:solidFill>
                  <a:cs typeface="Calibri" pitchFamily="34" charset="0"/>
                </a:rPr>
                <a:t>+</a:t>
              </a:r>
              <a:r>
                <a:rPr lang="en-US" i="1" dirty="0">
                  <a:solidFill>
                    <a:srgbClr val="93BA34"/>
                  </a:solidFill>
                  <a:cs typeface="Calibri" pitchFamily="34" charset="0"/>
                </a:rPr>
                <a:t>1</a:t>
              </a:r>
              <a:r>
                <a:rPr lang="en-US" i="1" dirty="0" smtClean="0">
                  <a:solidFill>
                    <a:srgbClr val="93BA34"/>
                  </a:solidFill>
                  <a:cs typeface="Calibri" pitchFamily="34" charset="0"/>
                </a:rPr>
                <a:t> </a:t>
              </a:r>
              <a:r>
                <a:rPr lang="pt-BR" i="1" dirty="0" smtClean="0">
                  <a:solidFill>
                    <a:srgbClr val="93BA34"/>
                  </a:solidFill>
                  <a:cs typeface="Calibri" pitchFamily="34" charset="0"/>
                </a:rPr>
                <a:t>917 304 4564</a:t>
              </a:r>
              <a:endParaRPr lang="pt-BR" i="1" dirty="0" smtClean="0">
                <a:solidFill>
                  <a:srgbClr val="93BA34"/>
                </a:solidFill>
              </a:endParaRPr>
            </a:p>
            <a:p>
              <a:pPr lvl="0"/>
              <a:endParaRPr lang="en-US" b="1" i="1" dirty="0" smtClean="0">
                <a:solidFill>
                  <a:srgbClr val="93BA34"/>
                </a:solidFill>
                <a:cs typeface="Calibri" pitchFamily="34" charset="0"/>
              </a:endParaRPr>
            </a:p>
          </p:txBody>
        </p:sp>
        <p:cxnSp>
          <p:nvCxnSpPr>
            <p:cNvPr id="12" name="Conector reto 11"/>
            <p:cNvCxnSpPr/>
            <p:nvPr/>
          </p:nvCxnSpPr>
          <p:spPr>
            <a:xfrm rot="5400000" flipH="1">
              <a:off x="3033630" y="2330927"/>
              <a:ext cx="0" cy="6048000"/>
            </a:xfrm>
            <a:prstGeom prst="line">
              <a:avLst/>
            </a:prstGeom>
            <a:ln>
              <a:solidFill>
                <a:srgbClr val="93BA34"/>
              </a:solidFill>
            </a:ln>
          </p:spPr>
          <p:style>
            <a:lnRef idx="1">
              <a:schemeClr val="accent1"/>
            </a:lnRef>
            <a:fillRef idx="0">
              <a:schemeClr val="accent1"/>
            </a:fillRef>
            <a:effectRef idx="0">
              <a:schemeClr val="accent1"/>
            </a:effectRef>
            <a:fontRef idx="minor">
              <a:schemeClr val="tx1"/>
            </a:fontRef>
          </p:style>
        </p:cxnSp>
        <p:sp>
          <p:nvSpPr>
            <p:cNvPr id="13" name="Elipse 12"/>
            <p:cNvSpPr/>
            <p:nvPr/>
          </p:nvSpPr>
          <p:spPr>
            <a:xfrm>
              <a:off x="6021068" y="5309217"/>
              <a:ext cx="108000" cy="108000"/>
            </a:xfrm>
            <a:prstGeom prst="ellipse">
              <a:avLst/>
            </a:prstGeom>
            <a:solidFill>
              <a:srgbClr val="93B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18" name="Retângulo 17"/>
          <p:cNvSpPr/>
          <p:nvPr/>
        </p:nvSpPr>
        <p:spPr>
          <a:xfrm>
            <a:off x="755576" y="801286"/>
            <a:ext cx="7528698" cy="2123658"/>
          </a:xfrm>
          <a:prstGeom prst="rect">
            <a:avLst/>
          </a:prstGeom>
        </p:spPr>
        <p:txBody>
          <a:bodyPr wrap="square">
            <a:spAutoFit/>
          </a:bodyPr>
          <a:lstStyle/>
          <a:p>
            <a:pPr lvl="0" algn="r"/>
            <a:r>
              <a:rPr lang="en-US" sz="6600" dirty="0" smtClean="0">
                <a:solidFill>
                  <a:srgbClr val="93BA34"/>
                </a:solidFill>
                <a:cs typeface="Calibri" pitchFamily="34" charset="0"/>
              </a:rPr>
              <a:t>THANK YOU</a:t>
            </a:r>
          </a:p>
          <a:p>
            <a:pPr lvl="0" algn="r"/>
            <a:endParaRPr lang="en-US" sz="6600" dirty="0" smtClean="0">
              <a:solidFill>
                <a:srgbClr val="93BA34"/>
              </a:solidFill>
              <a:cs typeface="Calibri" pitchFamily="34" charset="0"/>
            </a:endParaRPr>
          </a:p>
        </p:txBody>
      </p:sp>
      <p:grpSp>
        <p:nvGrpSpPr>
          <p:cNvPr id="19" name="Grupo 18"/>
          <p:cNvGrpSpPr/>
          <p:nvPr/>
        </p:nvGrpSpPr>
        <p:grpSpPr>
          <a:xfrm>
            <a:off x="-9216" y="2852936"/>
            <a:ext cx="6146546" cy="1077218"/>
            <a:chOff x="-3512" y="3702398"/>
            <a:chExt cx="6146546" cy="1077218"/>
          </a:xfrm>
        </p:grpSpPr>
        <p:sp>
          <p:nvSpPr>
            <p:cNvPr id="20" name="Retângulo 19"/>
            <p:cNvSpPr/>
            <p:nvPr/>
          </p:nvSpPr>
          <p:spPr>
            <a:xfrm>
              <a:off x="1547664" y="3702398"/>
              <a:ext cx="4595370" cy="1077218"/>
            </a:xfrm>
            <a:prstGeom prst="rect">
              <a:avLst/>
            </a:prstGeom>
          </p:spPr>
          <p:txBody>
            <a:bodyPr wrap="square">
              <a:spAutoFit/>
            </a:bodyPr>
            <a:lstStyle/>
            <a:p>
              <a:pPr lvl="0"/>
              <a:r>
                <a:rPr lang="en-US" sz="2000" i="1" dirty="0" smtClean="0">
                  <a:solidFill>
                    <a:srgbClr val="93BA34"/>
                  </a:solidFill>
                  <a:cs typeface="Calibri" pitchFamily="34" charset="0"/>
                </a:rPr>
                <a:t>Marcus Regueira </a:t>
              </a:r>
            </a:p>
            <a:p>
              <a:pPr lvl="0"/>
              <a:endParaRPr lang="en-US" sz="800" i="1" dirty="0" smtClean="0">
                <a:solidFill>
                  <a:srgbClr val="93BA34"/>
                </a:solidFill>
                <a:cs typeface="Calibri" pitchFamily="34" charset="0"/>
              </a:endParaRPr>
            </a:p>
            <a:p>
              <a:pPr lvl="0"/>
              <a:r>
                <a:rPr lang="en-US" i="1" dirty="0" smtClean="0">
                  <a:solidFill>
                    <a:srgbClr val="93BA34"/>
                  </a:solidFill>
                  <a:cs typeface="Calibri" pitchFamily="34" charset="0"/>
                </a:rPr>
                <a:t>marcus.regueira@firstimpact.com.br</a:t>
              </a:r>
              <a:br>
                <a:rPr lang="en-US" i="1" dirty="0" smtClean="0">
                  <a:solidFill>
                    <a:srgbClr val="93BA34"/>
                  </a:solidFill>
                  <a:cs typeface="Calibri" pitchFamily="34" charset="0"/>
                </a:rPr>
              </a:br>
              <a:r>
                <a:rPr lang="en-US" i="1" dirty="0" smtClean="0">
                  <a:solidFill>
                    <a:srgbClr val="93BA34"/>
                  </a:solidFill>
                  <a:cs typeface="Calibri" pitchFamily="34" charset="0"/>
                </a:rPr>
                <a:t>+55 31 </a:t>
              </a:r>
              <a:r>
                <a:rPr lang="pt-BR" i="1" dirty="0" smtClean="0">
                  <a:solidFill>
                    <a:srgbClr val="93BA34"/>
                  </a:solidFill>
                </a:rPr>
                <a:t>3074.0020</a:t>
              </a:r>
              <a:endParaRPr lang="en-US" b="1" i="1" dirty="0" smtClean="0">
                <a:solidFill>
                  <a:srgbClr val="93BA34"/>
                </a:solidFill>
                <a:cs typeface="Calibri" pitchFamily="34" charset="0"/>
              </a:endParaRPr>
            </a:p>
          </p:txBody>
        </p:sp>
        <p:cxnSp>
          <p:nvCxnSpPr>
            <p:cNvPr id="21" name="Conector reto 20"/>
            <p:cNvCxnSpPr/>
            <p:nvPr/>
          </p:nvCxnSpPr>
          <p:spPr>
            <a:xfrm rot="5400000" flipH="1">
              <a:off x="3020488" y="1067189"/>
              <a:ext cx="0" cy="6048000"/>
            </a:xfrm>
            <a:prstGeom prst="line">
              <a:avLst/>
            </a:prstGeom>
            <a:ln>
              <a:solidFill>
                <a:srgbClr val="93BA34"/>
              </a:solidFill>
            </a:ln>
          </p:spPr>
          <p:style>
            <a:lnRef idx="1">
              <a:schemeClr val="accent1"/>
            </a:lnRef>
            <a:fillRef idx="0">
              <a:schemeClr val="accent1"/>
            </a:fillRef>
            <a:effectRef idx="0">
              <a:schemeClr val="accent1"/>
            </a:effectRef>
            <a:fontRef idx="minor">
              <a:schemeClr val="tx1"/>
            </a:fontRef>
          </p:style>
        </p:cxnSp>
        <p:sp>
          <p:nvSpPr>
            <p:cNvPr id="22" name="Elipse 21"/>
            <p:cNvSpPr/>
            <p:nvPr/>
          </p:nvSpPr>
          <p:spPr>
            <a:xfrm>
              <a:off x="6007926" y="4045479"/>
              <a:ext cx="108000" cy="108000"/>
            </a:xfrm>
            <a:prstGeom prst="ellipse">
              <a:avLst/>
            </a:prstGeom>
            <a:solidFill>
              <a:srgbClr val="93B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Tree>
    <p:extLst>
      <p:ext uri="{BB962C8B-B14F-4D97-AF65-F5344CB8AC3E}">
        <p14:creationId xmlns:p14="http://schemas.microsoft.com/office/powerpoint/2010/main" val="1164311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G0G_ttq.aECGY57z.dhdig"/>
</p:tagLst>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13743</TotalTime>
  <Words>322</Words>
  <Application>Microsoft Office PowerPoint</Application>
  <PresentationFormat>On-screen Show (4:3)</PresentationFormat>
  <Paragraphs>80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do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Minkov, Victoria</dc:creator>
  <cp:lastModifiedBy>Minkov, Victoria</cp:lastModifiedBy>
  <cp:revision>925</cp:revision>
  <cp:lastPrinted>2012-05-08T21:40:56Z</cp:lastPrinted>
  <dcterms:created xsi:type="dcterms:W3CDTF">2011-05-14T16:03:51Z</dcterms:created>
  <dcterms:modified xsi:type="dcterms:W3CDTF">2014-07-14T16:01:35Z</dcterms:modified>
</cp:coreProperties>
</file>