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344" r:id="rId2"/>
    <p:sldId id="462" r:id="rId3"/>
    <p:sldId id="455" r:id="rId4"/>
    <p:sldId id="463" r:id="rId5"/>
    <p:sldId id="466" r:id="rId6"/>
    <p:sldId id="467" r:id="rId7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mpact Capital" id="{B92B1FEF-C41E-49FA-96AB-A331AC298191}">
          <p14:sldIdLst>
            <p14:sldId id="344"/>
            <p14:sldId id="462"/>
            <p14:sldId id="455"/>
            <p14:sldId id="463"/>
            <p14:sldId id="466"/>
            <p14:sldId id="467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0000"/>
    <a:srgbClr val="40695A"/>
    <a:srgbClr val="40685A"/>
    <a:srgbClr val="E2EFF3"/>
    <a:srgbClr val="7D9D90"/>
    <a:srgbClr val="62A277"/>
    <a:srgbClr val="A09D8E"/>
    <a:srgbClr val="7C9CAB"/>
    <a:srgbClr val="74725D"/>
    <a:srgbClr val="4275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235" autoAdjust="0"/>
    <p:restoredTop sz="95863" autoAdjust="0"/>
  </p:normalViewPr>
  <p:slideViewPr>
    <p:cSldViewPr snapToGrid="0" snapToObjects="1">
      <p:cViewPr>
        <p:scale>
          <a:sx n="100" d="100"/>
          <a:sy n="100" d="100"/>
        </p:scale>
        <p:origin x="-456" y="3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8824"/>
    </p:cViewPr>
  </p:sorterViewPr>
  <p:notesViewPr>
    <p:cSldViewPr snapToGrid="0" snapToObjects="1">
      <p:cViewPr varScale="1">
        <p:scale>
          <a:sx n="56" d="100"/>
          <a:sy n="56" d="100"/>
        </p:scale>
        <p:origin x="780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859856E-B998-4444-95EA-8825C2696504}" type="datetime1">
              <a:rPr lang="en-US"/>
              <a:pPr>
                <a:defRPr/>
              </a:pPr>
              <a:t>7/14/2014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B2B321F-7AC6-47F4-B599-C4D1FCAE3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3440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AA8A9B7-D28A-4B9D-BAD8-5D95E84D5605}" type="slidenum">
              <a:rPr lang="en-US" smtClean="0">
                <a:latin typeface="Calibri" panose="020F0502020204030204" pitchFamily="34" charset="0"/>
              </a:rPr>
              <a:pPr/>
              <a:t>1</a:t>
            </a:fld>
            <a:endParaRPr 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136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034C693-609F-44A8-A6BA-1BC2DDF286D8}" type="slidenum">
              <a:rPr lang="en-US" smtClean="0">
                <a:latin typeface="Calibri" panose="020F0502020204030204" pitchFamily="34" charset="0"/>
              </a:rPr>
              <a:pPr/>
              <a:t>5</a:t>
            </a:fld>
            <a:endParaRPr 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155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58459F0-896B-4721-9A23-BE12AE96F091}" type="slidenum">
              <a:rPr lang="en-US" smtClean="0">
                <a:latin typeface="Calibri" panose="020F0502020204030204" pitchFamily="34" charset="0"/>
              </a:rPr>
              <a:pPr/>
              <a:t>6</a:t>
            </a:fld>
            <a:endParaRPr 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622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0561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13573"/>
            <a:ext cx="7772400" cy="1470025"/>
          </a:xfrm>
        </p:spPr>
        <p:txBody>
          <a:bodyPr/>
          <a:lstStyle>
            <a:lvl1pPr algn="ctr" defTabSz="457200" rtl="0" eaLnBrk="0" fontAlgn="auto" hangingPunct="0">
              <a:spcBef>
                <a:spcPct val="0"/>
              </a:spcBef>
              <a:spcAft>
                <a:spcPts val="0"/>
              </a:spcAft>
              <a:defRPr lang="en-US" sz="3200" kern="1200" cap="all" spc="600" dirty="0">
                <a:solidFill>
                  <a:schemeClr val="bg1"/>
                </a:solidFill>
                <a:latin typeface="Helvetica Neue Black Condensed"/>
                <a:ea typeface="+mj-ea"/>
                <a:cs typeface="Helvetica Neue Black Condense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19215"/>
            <a:ext cx="6400800" cy="835925"/>
          </a:xfrm>
        </p:spPr>
        <p:txBody>
          <a:bodyPr/>
          <a:lstStyle>
            <a:lvl1pPr marL="0" indent="0" algn="ctr" defTabSz="457200" rtl="0" eaLnBrk="0" fontAlgn="auto" hangingPunct="0">
              <a:spcBef>
                <a:spcPct val="0"/>
              </a:spcBef>
              <a:spcAft>
                <a:spcPts val="0"/>
              </a:spcAft>
              <a:buNone/>
              <a:defRPr lang="en-US" sz="2600" kern="1200" cap="all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Black Condensed"/>
                <a:ea typeface="+mj-ea"/>
                <a:cs typeface="Helvetica Neue Black Condense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354" y="536408"/>
            <a:ext cx="2109292" cy="2109292"/>
          </a:xfrm>
          <a:prstGeom prst="rect">
            <a:avLst/>
          </a:prstGeom>
          <a:noFill/>
        </p:spPr>
      </p:pic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Helvetica Neue Black Condensed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46668FB1-3C6E-4F8F-BF71-D38275F21AB0}" type="datetime1">
              <a:rPr lang="en-US" smtClean="0"/>
              <a:pPr>
                <a:defRPr/>
              </a:pPr>
              <a:t>7/14/2014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Helvetica Neue Black Condensed"/>
                <a:ea typeface="+mn-ea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dirty="0" smtClean="0"/>
              <a:t>© Board of Trustees of Santa Clara University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1AFDDBB5-9D84-43CD-B92D-1D3CDDD2C5B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603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Rectangle 17"/>
          <p:cNvSpPr>
            <a:spLocks noChangeArrowheads="1"/>
          </p:cNvSpPr>
          <p:nvPr userDrawn="1"/>
        </p:nvSpPr>
        <p:spPr bwMode="auto">
          <a:xfrm>
            <a:off x="0" y="5225730"/>
            <a:ext cx="9144000" cy="1524000"/>
          </a:xfrm>
          <a:prstGeom prst="rect">
            <a:avLst/>
          </a:prstGeom>
          <a:solidFill>
            <a:srgbClr val="E1E1D3">
              <a:alpha val="79000"/>
            </a:srgbClr>
          </a:solidFill>
          <a:ln w="19050">
            <a:noFill/>
            <a:miter lim="800000"/>
            <a:headEnd/>
            <a:tailEnd/>
          </a:ln>
        </p:spPr>
        <p:txBody>
          <a:bodyPr lIns="457200" rIns="182880" anchor="ctr">
            <a:prstTxWarp prst="textNoShape">
              <a:avLst/>
            </a:prstTxWarp>
          </a:bodyPr>
          <a:lstStyle/>
          <a:p>
            <a:pPr>
              <a:lnSpc>
                <a:spcPct val="110000"/>
              </a:lnSpc>
            </a:pPr>
            <a:endParaRPr lang="en-US" dirty="0">
              <a:latin typeface="Arial Narrow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9D6CEE-A242-4E97-8FFB-470FFF7C5383}" type="datetime1">
              <a:rPr lang="en-US" smtClean="0"/>
              <a:t>7/14/2014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Board of Trustees of Santa Clara University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FDDBB5-9D84-43CD-B92D-1D3CDDD2C5B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823434"/>
            <a:ext cx="6096000" cy="3402296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710330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82FCE-B456-40C8-958B-B84DC01EE97D}" type="datetime1">
              <a:rPr lang="en-US" smtClean="0"/>
              <a:t>7/14/2014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Board of Trustees of Santa Clara University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CFF2F-DA95-468F-A707-F509AACD58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864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E2877-35E9-4A6A-AFA0-BA4C5B6078F8}" type="datetime1">
              <a:rPr lang="en-US" smtClean="0"/>
              <a:t>7/14/2014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Board of Trustees of Santa Clara University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2C654-A2F5-4E2E-9629-21C7F1A292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226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en-US" sz="2600" kern="1200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ea typeface="+mn-ea"/>
                <a:cs typeface="Times New Roman" panose="02020603050405020304" pitchFamily="18" charset="0"/>
              </a:defRPr>
            </a:lvl1pPr>
            <a:lvl2pPr marL="742950" indent="-285750">
              <a:defRPr lang="en-US" sz="2400" kern="1200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ea typeface="+mn-ea"/>
                <a:cs typeface="Times New Roman" panose="02020603050405020304" pitchFamily="18" charset="0"/>
              </a:defRPr>
            </a:lvl2pPr>
            <a:lvl3pPr marL="1143000" indent="-228600">
              <a:defRPr lang="en-US" sz="2200" kern="1200" spc="100" dirty="0" smtClean="0">
                <a:solidFill>
                  <a:schemeClr val="tx1"/>
                </a:solidFill>
                <a:latin typeface="Helvetica Neue Black Condensed"/>
                <a:ea typeface="+mn-ea"/>
                <a:cs typeface="Times New Roman" panose="02020603050405020304" pitchFamily="18" charset="0"/>
              </a:defRPr>
            </a:lvl3pPr>
            <a:lvl4pPr marL="1600200" indent="-228600">
              <a:defRPr lang="en-US" sz="2000" kern="1200" spc="100" dirty="0" smtClean="0">
                <a:solidFill>
                  <a:schemeClr val="tx1"/>
                </a:solidFill>
                <a:latin typeface="Helvetica Neue Black Condensed"/>
                <a:ea typeface="+mn-ea"/>
                <a:cs typeface="Times New Roman" panose="02020603050405020304" pitchFamily="18" charset="0"/>
              </a:defRPr>
            </a:lvl4pPr>
            <a:lvl5pPr marL="2057400" indent="-228600">
              <a:defRPr lang="en-US" sz="1800" kern="1200" spc="100" dirty="0">
                <a:solidFill>
                  <a:schemeClr val="tx1"/>
                </a:solidFill>
                <a:latin typeface="Helvetica Neue Black Condensed"/>
                <a:ea typeface="+mn-ea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742950" lvl="1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</a:pPr>
            <a:r>
              <a:rPr lang="en-US" dirty="0" smtClean="0"/>
              <a:t>Second level</a:t>
            </a:r>
          </a:p>
          <a:p>
            <a:pPr marL="1143000" lvl="2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Third level</a:t>
            </a:r>
          </a:p>
          <a:p>
            <a:pPr marL="1600200" lvl="3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</a:pPr>
            <a:r>
              <a:rPr lang="en-US" dirty="0" smtClean="0"/>
              <a:t>Fourth level</a:t>
            </a:r>
          </a:p>
          <a:p>
            <a:pPr marL="2057400" lvl="4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1463675"/>
            <a:ext cx="5894388" cy="9048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Helvetica Neue Black Condensed"/>
              </a:defRPr>
            </a:lvl1pPr>
          </a:lstStyle>
          <a:p>
            <a:pPr>
              <a:defRPr/>
            </a:pPr>
            <a:fld id="{7E4CD17A-5A27-4BEB-A6D2-5845B8D919DB}" type="datetime1">
              <a:rPr lang="en-US" smtClean="0"/>
              <a:pPr>
                <a:defRPr/>
              </a:pPr>
              <a:t>7/14/2014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Helvetica Neue Black Condensed"/>
              </a:defRPr>
            </a:lvl1pPr>
          </a:lstStyle>
          <a:p>
            <a:pPr>
              <a:defRPr/>
            </a:pPr>
            <a:r>
              <a:rPr lang="en-US" dirty="0" smtClean="0"/>
              <a:t>© Board of Trustees of Santa Clara University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FDDBB5-9D84-43CD-B92D-1D3CDDD2C5B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defTabSz="457200" rtl="0" eaLnBrk="0" fontAlgn="auto" hangingPunct="0">
              <a:spcBef>
                <a:spcPct val="0"/>
              </a:spcBef>
              <a:spcAft>
                <a:spcPts val="0"/>
              </a:spcAft>
              <a:defRPr lang="en-US" sz="3200" kern="1200" cap="all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Black Condensed"/>
                <a:ea typeface="+mj-ea"/>
                <a:cs typeface="Times New Roman" panose="02020603050405020304" pitchFamily="18" charset="0"/>
              </a:defRPr>
            </a:lvl1pPr>
          </a:lstStyle>
          <a:p>
            <a:pPr lvl="0" algn="ctr" defTabSz="45720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430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STS SCU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9F048-678C-4B89-BD9C-2C30B76AEFB9}" type="datetime1">
              <a:rPr lang="en-US" smtClean="0"/>
              <a:t>7/14/2014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elvetica Neue Black Condensed"/>
              </a:defRPr>
            </a:lvl1pPr>
          </a:lstStyle>
          <a:p>
            <a:pPr>
              <a:defRPr/>
            </a:pPr>
            <a:r>
              <a:rPr lang="en-US" dirty="0" smtClean="0"/>
              <a:t>© Board of Trustees of Santa Clara University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6940F-779C-448F-850F-9776BF068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240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2D920-966D-4C4A-927F-9A9B3DF1F027}" type="datetime1">
              <a:rPr lang="en-US" smtClean="0"/>
              <a:t>7/14/2014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© Board of Trustees of Santa Clara University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8DE4E-0FD1-45CB-8A21-3F34964339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089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E06DD-FB53-471D-9D2D-9FC483FFDA99}" type="datetime1">
              <a:rPr lang="en-US" smtClean="0"/>
              <a:t>7/14/2014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Board of Trustees of Santa Clara University 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04A2E-1201-4DFA-A67D-53750B69F7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863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62285-88D4-4B6E-B223-5FBB4F1852B7}" type="datetime1">
              <a:rPr lang="en-US" smtClean="0"/>
              <a:t>7/14/2014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Board of Trustees of Santa Clara University 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5AC22-9636-4660-A331-A8D64DD0FF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656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E8DA2-CE02-47C5-8465-FB0D630246B0}" type="datetime1">
              <a:rPr lang="en-US" smtClean="0"/>
              <a:t>7/14/2014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Board of Trustees of Santa Clara University 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84BFE-BFA2-4DB7-8022-443E859096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414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D672A-88AA-4EE7-8B47-7F477924D0FA}" type="datetime1">
              <a:rPr lang="en-US" smtClean="0"/>
              <a:t>7/14/2014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Board of Trustees of Santa Clara University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BC4BA-92A7-4D15-AB5B-3DCA3F6014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640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5742" y="5678927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45742" y="1564127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A36B4-353C-4A3C-8718-C0130B445422}" type="datetime1">
              <a:rPr lang="en-US" smtClean="0"/>
              <a:t>7/14/2014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Board of Trustees of Santa Clara University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FE0E5-0DE4-4D85-9579-0D869BAEE7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51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898989"/>
                </a:solidFill>
                <a:latin typeface="Helvetica Neue Black Condensed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0D89E31D-4E06-438F-895B-18C172E504DD}" type="datetime1">
              <a:rPr lang="en-US" smtClean="0"/>
              <a:pPr>
                <a:defRPr/>
              </a:pPr>
              <a:t>7/14/2014</a:t>
            </a:fld>
            <a:endParaRPr lang="en-US" dirty="0"/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Helvetica Neue Black Condensed"/>
                <a:ea typeface="+mn-ea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dirty="0" smtClean="0"/>
              <a:t>© Board of Trustees of Santa Clara University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Helvetica Neue Black Condensed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1AFDDBB5-9D84-43CD-B92D-1D3CDDD2C5B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417639"/>
            <a:ext cx="7035800" cy="13652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7035800" y="30163"/>
            <a:ext cx="2108200" cy="1948407"/>
          </a:xfrm>
          <a:prstGeom prst="rect">
            <a:avLst/>
          </a:prstGeom>
          <a:blipFill dpi="0" rotWithShape="1">
            <a:blip r:embed="rId14">
              <a:alphaModFix amt="28000"/>
              <a:extLst>
                <a:ext uri="{BEBA8EAE-BF5A-486C-A8C5-ECC9F3942E4B}">
                  <a14:imgProps xmlns:a14="http://schemas.microsoft.com/office/drawing/2010/main">
                    <a14:imgLayer r:embed="rId15"/>
                  </a14:imgProps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alpha val="43000"/>
              </a:schemeClr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lang="en-US" sz="2800" kern="1200" cap="all" spc="600" dirty="0" smtClean="0">
          <a:solidFill>
            <a:schemeClr val="tx1">
              <a:lumMod val="75000"/>
              <a:lumOff val="25000"/>
            </a:schemeClr>
          </a:solidFill>
          <a:latin typeface="Helvetica Neue Black Condensed"/>
          <a:ea typeface="+mj-ea"/>
          <a:cs typeface="Times New Roman" panose="02020603050405020304" pitchFamily="18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600" kern="1200" spc="100" dirty="0" smtClean="0">
          <a:solidFill>
            <a:schemeClr val="tx1">
              <a:lumMod val="75000"/>
              <a:lumOff val="25000"/>
            </a:schemeClr>
          </a:solidFill>
          <a:latin typeface="Helvetica Neue"/>
          <a:ea typeface="+mn-ea"/>
          <a:cs typeface="Times New Roman" panose="02020603050405020304" pitchFamily="18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lang="en-US" sz="2400" kern="1200" spc="100" dirty="0" smtClean="0">
          <a:solidFill>
            <a:schemeClr val="tx1">
              <a:lumMod val="75000"/>
              <a:lumOff val="25000"/>
            </a:schemeClr>
          </a:solidFill>
          <a:latin typeface="Helvetica Neue"/>
          <a:ea typeface="+mn-ea"/>
          <a:cs typeface="Times New Roman" panose="02020603050405020304" pitchFamily="18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200" kern="1200" spc="100" dirty="0" smtClean="0">
          <a:solidFill>
            <a:schemeClr val="tx1"/>
          </a:solidFill>
          <a:latin typeface="Helvetica Neue Black Condensed"/>
          <a:ea typeface="+mn-ea"/>
          <a:cs typeface="Times New Roman" panose="02020603050405020304" pitchFamily="18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lang="en-US" sz="2000" kern="1200" spc="100" dirty="0" smtClean="0">
          <a:solidFill>
            <a:schemeClr val="tx1"/>
          </a:solidFill>
          <a:latin typeface="Helvetica Neue Black Condensed"/>
          <a:ea typeface="+mn-ea"/>
          <a:cs typeface="Times New Roman" panose="02020603050405020304" pitchFamily="18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lang="en-US" sz="1800" kern="1200" spc="100" dirty="0" smtClean="0">
          <a:solidFill>
            <a:schemeClr val="tx1"/>
          </a:solidFill>
          <a:latin typeface="Helvetica Neue Black Condensed"/>
          <a:ea typeface="+mn-ea"/>
          <a:cs typeface="Times New Roman" panose="02020603050405020304" pitchFamily="18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0561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7587" name="Title 1"/>
          <p:cNvSpPr>
            <a:spLocks noGrp="1"/>
          </p:cNvSpPr>
          <p:nvPr>
            <p:ph type="ctrTitle"/>
          </p:nvPr>
        </p:nvSpPr>
        <p:spPr>
          <a:xfrm>
            <a:off x="558800" y="3198813"/>
            <a:ext cx="7772400" cy="1470025"/>
          </a:xfrm>
        </p:spPr>
        <p:txBody>
          <a:bodyPr/>
          <a:lstStyle/>
          <a:p>
            <a:r>
              <a:rPr lang="en-US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Smallholder Businesses in Nicaragua</a:t>
            </a:r>
            <a:endParaRPr lang="en-US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401041"/>
            <a:ext cx="8001000" cy="835925"/>
          </a:xfrm>
        </p:spPr>
        <p:txBody>
          <a:bodyPr/>
          <a:lstStyle/>
          <a:p>
            <a:pPr algn="ctr"/>
            <a:r>
              <a:rPr lang="en-US" sz="2000" dirty="0" smtClean="0"/>
              <a:t>Vatican Session: Investing for the Poor</a:t>
            </a:r>
          </a:p>
          <a:p>
            <a:pPr algn="ctr">
              <a:lnSpc>
                <a:spcPct val="120000"/>
              </a:lnSpc>
            </a:pPr>
            <a:r>
              <a:rPr lang="en-US" sz="2000" dirty="0" smtClean="0"/>
              <a:t>16 June 2014</a:t>
            </a:r>
          </a:p>
          <a:p>
            <a:pPr algn="ctr"/>
            <a:endParaRPr lang="en-US" sz="2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Board of Trustees of Santa Clara University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007" y="820"/>
            <a:ext cx="3197993" cy="31979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057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Board of Trustees of Santa Clara University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Inspired by Impact</a:t>
            </a:r>
            <a:endParaRPr lang="en-US" dirty="0"/>
          </a:p>
        </p:txBody>
      </p:sp>
      <p:pic>
        <p:nvPicPr>
          <p:cNvPr id="5" name="Picture 4" descr="innovation Mind Map by Paul Forem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1612900"/>
            <a:ext cx="7268523" cy="524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55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033587"/>
            <a:ext cx="8229600" cy="4525963"/>
          </a:xfrm>
        </p:spPr>
        <p:txBody>
          <a:bodyPr/>
          <a:lstStyle/>
          <a:p>
            <a:r>
              <a:rPr lang="en-US" sz="2400" dirty="0" smtClean="0"/>
              <a:t>Equity exits are difficult to achieve in base-of-pyramid markets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For micro-enterprises, access to capital remains stubbornly difficult or too expensive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Involvement by local banks requires a pledge of substantial assets (that the poor do not have)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Capacity development needed at *every stage*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Board of Trustees of Santa Clara University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 from the Field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26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Board of Trustees of Santa Clara University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74638"/>
            <a:ext cx="8229600" cy="1143000"/>
          </a:xfrm>
        </p:spPr>
        <p:txBody>
          <a:bodyPr/>
          <a:lstStyle/>
          <a:p>
            <a:r>
              <a:rPr lang="en-US" dirty="0" smtClean="0"/>
              <a:t>Dividend from gender lens</a:t>
            </a:r>
            <a:endParaRPr lang="en-US" dirty="0"/>
          </a:p>
        </p:txBody>
      </p:sp>
      <p:pic>
        <p:nvPicPr>
          <p:cNvPr id="5" name="Afbeelding 1" descr="pymwymic presentation women final.pdf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/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643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Variable Payment Obligation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(Demand Dividend)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56" y="2460040"/>
            <a:ext cx="7261180" cy="41542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3869" y="1923322"/>
            <a:ext cx="5804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…Bringing financial inclusion to women-led businesses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533436" y="6416060"/>
            <a:ext cx="146123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Image courtesy of Madre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9693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 Variable payment obligation trust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1879600"/>
            <a:ext cx="551946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3"/>
              </a:buClr>
              <a:buFont typeface="Wingdings" charset="2"/>
              <a:buChar char="§"/>
            </a:pPr>
            <a:r>
              <a:rPr lang="en-US" dirty="0" smtClean="0"/>
              <a:t>$600,000 pool of capital for the pilot stage</a:t>
            </a:r>
          </a:p>
          <a:p>
            <a:pPr marL="285750" indent="-285750">
              <a:buClr>
                <a:schemeClr val="accent3"/>
              </a:buClr>
              <a:buFont typeface="Wingdings" charset="2"/>
              <a:buChar char="§"/>
            </a:pPr>
            <a:r>
              <a:rPr lang="en-US" dirty="0" smtClean="0"/>
              <a:t>$25,000 - $50,000 loan size</a:t>
            </a:r>
          </a:p>
          <a:p>
            <a:pPr marL="285750" indent="-285750">
              <a:buClr>
                <a:schemeClr val="accent3"/>
              </a:buClr>
              <a:buFont typeface="Wingdings" charset="2"/>
              <a:buChar char="§"/>
            </a:pPr>
            <a:r>
              <a:rPr lang="en-US" dirty="0" smtClean="0"/>
              <a:t>Focusing on women-led businesses</a:t>
            </a:r>
          </a:p>
          <a:p>
            <a:pPr marL="742950" lvl="1" indent="-285750">
              <a:buClr>
                <a:schemeClr val="accent3"/>
              </a:buClr>
              <a:buFont typeface="Wingdings" charset="2"/>
              <a:buChar char="§"/>
            </a:pPr>
            <a:r>
              <a:rPr lang="en-US" dirty="0" smtClean="0"/>
              <a:t>51% owners or principal managers</a:t>
            </a:r>
          </a:p>
          <a:p>
            <a:pPr marL="742950" lvl="1" indent="-285750">
              <a:buClr>
                <a:schemeClr val="accent3"/>
              </a:buClr>
              <a:buFont typeface="Wingdings" charset="2"/>
              <a:buChar char="§"/>
            </a:pPr>
            <a:r>
              <a:rPr lang="en-US" dirty="0" smtClean="0"/>
              <a:t>Average $150K annual revenue in Nicaragua</a:t>
            </a:r>
          </a:p>
          <a:p>
            <a:pPr marL="285750" indent="-285750">
              <a:buClr>
                <a:schemeClr val="accent3"/>
              </a:buClr>
              <a:buFont typeface="Wingdings" charset="2"/>
              <a:buChar char="§"/>
            </a:pPr>
            <a:r>
              <a:rPr lang="en-US" dirty="0" smtClean="0"/>
              <a:t>5-year term</a:t>
            </a:r>
          </a:p>
          <a:p>
            <a:pPr marL="285750" indent="-285750">
              <a:buClr>
                <a:schemeClr val="accent3"/>
              </a:buClr>
              <a:buFont typeface="Wingdings" charset="2"/>
              <a:buChar char="§"/>
            </a:pPr>
            <a:r>
              <a:rPr lang="en-US" dirty="0" smtClean="0"/>
              <a:t>Target IRR is 10% - 15%</a:t>
            </a:r>
          </a:p>
          <a:p>
            <a:pPr marL="285750" indent="-285750">
              <a:buClr>
                <a:schemeClr val="accent3"/>
              </a:buClr>
              <a:buFont typeface="Wingdings" charset="2"/>
              <a:buChar char="§"/>
            </a:pPr>
            <a:r>
              <a:rPr lang="en-US" dirty="0" smtClean="0"/>
              <a:t>Screening done by Agora and BAC</a:t>
            </a:r>
          </a:p>
          <a:p>
            <a:pPr marL="285750" indent="-285750">
              <a:buClr>
                <a:schemeClr val="accent3"/>
              </a:buClr>
              <a:buFont typeface="Wingdings" charset="2"/>
              <a:buChar char="§"/>
            </a:pPr>
            <a:r>
              <a:rPr lang="en-US" dirty="0" smtClean="0"/>
              <a:t>VPO is a Demand Dividend structure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5321300"/>
            <a:ext cx="1231900" cy="12319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0700" y="5486400"/>
            <a:ext cx="1828800" cy="10668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6900" y="4817207"/>
            <a:ext cx="1638300" cy="100818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225568" y="6147255"/>
            <a:ext cx="146123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Image courtesy of Madre</a:t>
            </a:r>
          </a:p>
          <a:p>
            <a:endParaRPr lang="en-US" dirty="0"/>
          </a:p>
        </p:txBody>
      </p:sp>
      <p:pic>
        <p:nvPicPr>
          <p:cNvPr id="2" name="Picture 1" descr="top_0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468" y="3717193"/>
            <a:ext cx="3745531" cy="2108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 Standard Templat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14281</TotalTime>
  <Words>147</Words>
  <Application>Microsoft Office PowerPoint</Application>
  <PresentationFormat>On-screen Show (4:3)</PresentationFormat>
  <Paragraphs>31</Paragraphs>
  <Slides>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New Standard Template</vt:lpstr>
      <vt:lpstr>Smallholder Businesses in Nicaragua</vt:lpstr>
      <vt:lpstr>Inspired by Impact</vt:lpstr>
      <vt:lpstr>Observations from the Field</vt:lpstr>
      <vt:lpstr>Dividend from gender lens</vt:lpstr>
      <vt:lpstr>Variable Payment Obligation (Demand Dividend)</vt:lpstr>
      <vt:lpstr>BAC Variable payment obligation trust</vt:lpstr>
    </vt:vector>
  </TitlesOfParts>
  <Company>Santa Clara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Hello, there.</dc:title>
  <dc:creator>Able  Hsu</dc:creator>
  <cp:lastModifiedBy>Minkov, Victoria</cp:lastModifiedBy>
  <cp:revision>254</cp:revision>
  <cp:lastPrinted>2014-03-19T13:10:06Z</cp:lastPrinted>
  <dcterms:created xsi:type="dcterms:W3CDTF">2013-11-05T22:18:40Z</dcterms:created>
  <dcterms:modified xsi:type="dcterms:W3CDTF">2014-07-14T15:25:32Z</dcterms:modified>
</cp:coreProperties>
</file>