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4.xml" ContentType="application/vnd.openxmlformats-officedocument.presentationml.tags+xml"/>
  <Override PartName="/ppt/notesSlides/notesSlide1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6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815" r:id="rId1"/>
  </p:sldMasterIdLst>
  <p:notesMasterIdLst>
    <p:notesMasterId r:id="rId9"/>
  </p:notesMasterIdLst>
  <p:handoutMasterIdLst>
    <p:handoutMasterId r:id="rId10"/>
  </p:handoutMasterIdLst>
  <p:sldIdLst>
    <p:sldId id="382" r:id="rId2"/>
    <p:sldId id="373" r:id="rId3"/>
    <p:sldId id="379" r:id="rId4"/>
    <p:sldId id="389" r:id="rId5"/>
    <p:sldId id="376" r:id="rId6"/>
    <p:sldId id="390" r:id="rId7"/>
    <p:sldId id="387" r:id="rId8"/>
  </p:sldIdLst>
  <p:sldSz cx="9906000" cy="6858000" type="A4"/>
  <p:notesSz cx="6797675" cy="9872663"/>
  <p:custDataLst>
    <p:tags r:id="rId11"/>
  </p:custDataLst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6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 Kuper" initials="" lastIdx="18" clrIdx="0"/>
  <p:cmAuthor id="1" name="Olivia Hanrahan" initials="" lastIdx="0" clrIdx="1"/>
  <p:cmAuthor id="2" name="Michael Fernandes" initials="MF" lastIdx="3" clrIdx="2">
    <p:extLst/>
  </p:cmAuthor>
  <p:cmAuthor id="3" name="Tessa Albrecht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7B3"/>
    <a:srgbClr val="3267D4"/>
    <a:srgbClr val="D1DCF4"/>
    <a:srgbClr val="4D4D4D"/>
    <a:srgbClr val="DCE6F2"/>
    <a:srgbClr val="C7DFFB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3371" autoAdjust="0"/>
  </p:normalViewPr>
  <p:slideViewPr>
    <p:cSldViewPr snapToObjects="1">
      <p:cViewPr>
        <p:scale>
          <a:sx n="100" d="100"/>
          <a:sy n="100" d="100"/>
        </p:scale>
        <p:origin x="-420" y="432"/>
      </p:cViewPr>
      <p:guideLst>
        <p:guide orient="horz" pos="2569"/>
        <p:guide/>
      </p:guideLst>
    </p:cSldViewPr>
  </p:slideViewPr>
  <p:outlineViewPr>
    <p:cViewPr>
      <p:scale>
        <a:sx n="33" d="100"/>
        <a:sy n="33" d="100"/>
      </p:scale>
      <p:origin x="0" y="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200" d="100"/>
          <a:sy n="200" d="100"/>
        </p:scale>
        <p:origin x="-80" y="1096"/>
      </p:cViewPr>
      <p:guideLst>
        <p:guide orient="horz" pos="310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86053B-47F3-C24E-BBA4-52094D02BBF2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B9917B-8018-364F-9D41-1C55BD52A2A0}">
      <dgm:prSet phldrT="[Text]" custT="1"/>
      <dgm:spPr>
        <a:solidFill>
          <a:srgbClr val="3267D4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2600" b="1" i="0" dirty="0" smtClean="0">
              <a:solidFill>
                <a:schemeClr val="bg1"/>
              </a:solidFill>
            </a:rPr>
            <a:t>Profit with Purpose</a:t>
          </a:r>
          <a:endParaRPr lang="en-US" sz="2600" b="1" i="0" dirty="0">
            <a:solidFill>
              <a:schemeClr val="bg1"/>
            </a:solidFill>
          </a:endParaRPr>
        </a:p>
      </dgm:t>
    </dgm:pt>
    <dgm:pt modelId="{1B42FB66-C5B0-FB41-B2E6-E03DD1237E20}" type="parTrans" cxnId="{A38C888E-BCC0-4D4D-A8D5-5B358A6D9F32}">
      <dgm:prSet/>
      <dgm:spPr/>
      <dgm:t>
        <a:bodyPr/>
        <a:lstStyle/>
        <a:p>
          <a:endParaRPr lang="en-US"/>
        </a:p>
      </dgm:t>
    </dgm:pt>
    <dgm:pt modelId="{D6BEC4DF-BCDC-714A-9740-696EB585130D}" type="sibTrans" cxnId="{A38C888E-BCC0-4D4D-A8D5-5B358A6D9F32}">
      <dgm:prSet/>
      <dgm:spPr/>
      <dgm:t>
        <a:bodyPr/>
        <a:lstStyle/>
        <a:p>
          <a:endParaRPr lang="en-US"/>
        </a:p>
      </dgm:t>
    </dgm:pt>
    <dgm:pt modelId="{9E33D66B-B03E-8148-979D-BE441236870D}">
      <dgm:prSet phldrT="[Text]" custT="1"/>
      <dgm:spPr>
        <a:solidFill>
          <a:schemeClr val="bg1">
            <a:lumMod val="8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Emerging consumers</a:t>
          </a:r>
        </a:p>
        <a:p>
          <a:r>
            <a:rPr lang="en-GB" sz="1600" dirty="0" smtClean="0">
              <a:solidFill>
                <a:schemeClr val="tx1"/>
              </a:solidFill>
            </a:rPr>
            <a:t>Our focus is the 1.9 billion low-income people in Africa and South &amp; Southeast Asia</a:t>
          </a:r>
          <a:endParaRPr lang="en-US" sz="1600" dirty="0">
            <a:solidFill>
              <a:schemeClr val="tx1"/>
            </a:solidFill>
          </a:endParaRPr>
        </a:p>
      </dgm:t>
    </dgm:pt>
    <dgm:pt modelId="{75575A5B-18A4-744D-848F-8CDF4EFF9576}" type="parTrans" cxnId="{D7CEFC07-D355-C74D-9B8E-50D0F2792B80}">
      <dgm:prSet/>
      <dgm:spPr/>
      <dgm:t>
        <a:bodyPr/>
        <a:lstStyle/>
        <a:p>
          <a:endParaRPr lang="en-US"/>
        </a:p>
      </dgm:t>
    </dgm:pt>
    <dgm:pt modelId="{29D5AC1C-2097-6844-A3D1-861DE63362EF}" type="sibTrans" cxnId="{D7CEFC07-D355-C74D-9B8E-50D0F2792B80}">
      <dgm:prSet/>
      <dgm:spPr/>
      <dgm:t>
        <a:bodyPr/>
        <a:lstStyle/>
        <a:p>
          <a:endParaRPr lang="en-US"/>
        </a:p>
      </dgm:t>
    </dgm:pt>
    <dgm:pt modelId="{D4A435F2-4F1E-A841-B2B5-2EB5B5E51871}">
      <dgm:prSet phldrT="[Text]" custT="1"/>
      <dgm:spPr>
        <a:solidFill>
          <a:schemeClr val="bg1">
            <a:lumMod val="8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Operational expertise </a:t>
          </a:r>
        </a:p>
        <a:p>
          <a:r>
            <a:rPr lang="en-US" sz="1600" b="0" dirty="0" smtClean="0">
              <a:solidFill>
                <a:schemeClr val="tx1"/>
              </a:solidFill>
            </a:rPr>
            <a:t>We build companies by providing technical skills</a:t>
          </a:r>
        </a:p>
      </dgm:t>
    </dgm:pt>
    <dgm:pt modelId="{E6633D8F-45C4-DB41-A8F1-37137D7C1748}" type="parTrans" cxnId="{DCF309B2-364F-2C4E-BAAA-7315C26269A5}">
      <dgm:prSet/>
      <dgm:spPr/>
      <dgm:t>
        <a:bodyPr/>
        <a:lstStyle/>
        <a:p>
          <a:endParaRPr lang="en-US"/>
        </a:p>
      </dgm:t>
    </dgm:pt>
    <dgm:pt modelId="{9A495F56-4851-3845-A92E-BAA4ED201D33}" type="sibTrans" cxnId="{DCF309B2-364F-2C4E-BAAA-7315C26269A5}">
      <dgm:prSet/>
      <dgm:spPr/>
      <dgm:t>
        <a:bodyPr/>
        <a:lstStyle/>
        <a:p>
          <a:endParaRPr lang="en-US"/>
        </a:p>
      </dgm:t>
    </dgm:pt>
    <dgm:pt modelId="{D8C3D504-E5A6-7D46-8E76-C46692F14ACA}">
      <dgm:prSet phldrT="[Text]" custT="1"/>
      <dgm:spPr>
        <a:solidFill>
          <a:schemeClr val="bg1">
            <a:lumMod val="8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800" b="1" dirty="0" smtClean="0">
              <a:solidFill>
                <a:schemeClr val="tx1"/>
              </a:solidFill>
            </a:rPr>
            <a:t>Safety nets &amp; springboards</a:t>
          </a:r>
        </a:p>
        <a:p>
          <a:r>
            <a:rPr lang="en-US" sz="1600" b="0" dirty="0" smtClean="0">
              <a:solidFill>
                <a:schemeClr val="tx1"/>
              </a:solidFill>
            </a:rPr>
            <a:t>W</a:t>
          </a:r>
          <a:r>
            <a:rPr lang="en-GB" sz="1600" b="0" dirty="0" smtClean="0">
              <a:solidFill>
                <a:schemeClr val="tx1"/>
              </a:solidFill>
            </a:rPr>
            <a:t>e invest in companies </a:t>
          </a:r>
          <a:r>
            <a:rPr lang="en-GB" sz="1600" b="0" dirty="0" smtClean="0">
              <a:solidFill>
                <a:srgbClr val="000000"/>
              </a:solidFill>
            </a:rPr>
            <a:t>that offer affordable </a:t>
          </a:r>
          <a:r>
            <a:rPr lang="en-GB" sz="1600" dirty="0" smtClean="0">
              <a:solidFill>
                <a:srgbClr val="000000"/>
              </a:solidFill>
            </a:rPr>
            <a:t>insurance and savings products</a:t>
          </a:r>
        </a:p>
      </dgm:t>
    </dgm:pt>
    <dgm:pt modelId="{1D01C02B-011E-5043-8729-2F2576FC63B3}" type="parTrans" cxnId="{6F51CC16-8E33-8847-A91E-09B5937AFDEA}">
      <dgm:prSet/>
      <dgm:spPr/>
      <dgm:t>
        <a:bodyPr/>
        <a:lstStyle/>
        <a:p>
          <a:endParaRPr lang="en-US"/>
        </a:p>
      </dgm:t>
    </dgm:pt>
    <dgm:pt modelId="{13C693DB-22D6-334F-A879-0EE863844002}" type="sibTrans" cxnId="{6F51CC16-8E33-8847-A91E-09B5937AFDEA}">
      <dgm:prSet/>
      <dgm:spPr/>
      <dgm:t>
        <a:bodyPr/>
        <a:lstStyle/>
        <a:p>
          <a:endParaRPr lang="en-US"/>
        </a:p>
      </dgm:t>
    </dgm:pt>
    <dgm:pt modelId="{C5DBA369-AE00-954D-A09F-91A594B87D9D}">
      <dgm:prSet custT="1"/>
      <dgm:spPr>
        <a:solidFill>
          <a:schemeClr val="bg1">
            <a:lumMod val="8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800" b="1" dirty="0" smtClean="0">
              <a:solidFill>
                <a:schemeClr val="tx1"/>
              </a:solidFill>
            </a:rPr>
            <a:t>Solutions at scale</a:t>
          </a:r>
          <a:endParaRPr lang="en-GB" sz="1800" dirty="0" smtClean="0">
            <a:solidFill>
              <a:schemeClr val="tx1"/>
            </a:solidFill>
          </a:endParaRPr>
        </a:p>
        <a:p>
          <a:r>
            <a:rPr lang="en-GB" sz="1600" dirty="0" smtClean="0">
              <a:solidFill>
                <a:srgbClr val="000000"/>
              </a:solidFill>
            </a:rPr>
            <a:t>We invest in high-growth companies that reach millions of people</a:t>
          </a:r>
          <a:endParaRPr lang="en-US" sz="1600" b="0" dirty="0">
            <a:solidFill>
              <a:srgbClr val="000000"/>
            </a:solidFill>
          </a:endParaRPr>
        </a:p>
      </dgm:t>
    </dgm:pt>
    <dgm:pt modelId="{276660D9-0BF1-FB48-9FD5-A982B9ABF675}" type="parTrans" cxnId="{2B83E9FE-7DBD-6842-92BF-897BED58C842}">
      <dgm:prSet/>
      <dgm:spPr/>
      <dgm:t>
        <a:bodyPr/>
        <a:lstStyle/>
        <a:p>
          <a:endParaRPr lang="en-US"/>
        </a:p>
      </dgm:t>
    </dgm:pt>
    <dgm:pt modelId="{0EEFC829-40C9-E346-AF78-88049397A90D}" type="sibTrans" cxnId="{2B83E9FE-7DBD-6842-92BF-897BED58C842}">
      <dgm:prSet/>
      <dgm:spPr/>
      <dgm:t>
        <a:bodyPr/>
        <a:lstStyle/>
        <a:p>
          <a:endParaRPr lang="en-US"/>
        </a:p>
      </dgm:t>
    </dgm:pt>
    <dgm:pt modelId="{0FC97F7B-8265-204D-86C1-B5C6133BBDCC}">
      <dgm:prSet custT="1"/>
      <dgm:spPr>
        <a:solidFill>
          <a:schemeClr val="bg1">
            <a:lumMod val="8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GB" sz="1800" b="1" dirty="0" smtClean="0">
              <a:solidFill>
                <a:srgbClr val="000000"/>
              </a:solidFill>
            </a:rPr>
            <a:t>Rigorous measurement</a:t>
          </a:r>
        </a:p>
        <a:p>
          <a:r>
            <a:rPr lang="en-GB" sz="1600" b="0" dirty="0" smtClean="0">
              <a:solidFill>
                <a:srgbClr val="000000"/>
              </a:solidFill>
            </a:rPr>
            <a:t>We measure performance, and drive our companies to achieve social and financial goals</a:t>
          </a:r>
          <a:endParaRPr lang="en-US" sz="1600" b="0" dirty="0">
            <a:solidFill>
              <a:srgbClr val="000000"/>
            </a:solidFill>
          </a:endParaRPr>
        </a:p>
      </dgm:t>
    </dgm:pt>
    <dgm:pt modelId="{4593BF20-345F-DD45-9854-61A0F24CBD3C}" type="parTrans" cxnId="{09042581-34CA-0A4A-9C87-0A91EB215222}">
      <dgm:prSet/>
      <dgm:spPr/>
      <dgm:t>
        <a:bodyPr/>
        <a:lstStyle/>
        <a:p>
          <a:endParaRPr lang="en-US"/>
        </a:p>
      </dgm:t>
    </dgm:pt>
    <dgm:pt modelId="{59A36FB2-16CB-044D-8477-A1242E3E152E}" type="sibTrans" cxnId="{09042581-34CA-0A4A-9C87-0A91EB215222}">
      <dgm:prSet/>
      <dgm:spPr/>
      <dgm:t>
        <a:bodyPr/>
        <a:lstStyle/>
        <a:p>
          <a:endParaRPr lang="en-US"/>
        </a:p>
      </dgm:t>
    </dgm:pt>
    <dgm:pt modelId="{A0F545FF-B317-F941-8300-A18170C3055C}" type="pres">
      <dgm:prSet presAssocID="{2B86053B-47F3-C24E-BBA4-52094D02BBF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835651C-D455-634E-BA43-786760894605}" type="pres">
      <dgm:prSet presAssocID="{ABB9917B-8018-364F-9D41-1C55BD52A2A0}" presName="singleCycle" presStyleCnt="0"/>
      <dgm:spPr/>
    </dgm:pt>
    <dgm:pt modelId="{5B43C9DC-DAF1-1D4D-ADFD-ADB62BE2EC9C}" type="pres">
      <dgm:prSet presAssocID="{ABB9917B-8018-364F-9D41-1C55BD52A2A0}" presName="singleCenter" presStyleLbl="node1" presStyleIdx="0" presStyleCnt="6" custScaleX="136486" custScaleY="88263" custLinFactNeighborY="-365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35256481-EDB0-034F-8EE3-17920481939A}" type="pres">
      <dgm:prSet presAssocID="{75575A5B-18A4-744D-848F-8CDF4EFF9576}" presName="Name56" presStyleLbl="parChTrans1D2" presStyleIdx="0" presStyleCnt="5"/>
      <dgm:spPr/>
      <dgm:t>
        <a:bodyPr/>
        <a:lstStyle/>
        <a:p>
          <a:endParaRPr lang="en-US"/>
        </a:p>
      </dgm:t>
    </dgm:pt>
    <dgm:pt modelId="{09BEABA7-1E32-AD4F-927E-0FCBE11C860C}" type="pres">
      <dgm:prSet presAssocID="{9E33D66B-B03E-8148-979D-BE441236870D}" presName="text0" presStyleLbl="node1" presStyleIdx="1" presStyleCnt="6" custScaleX="314886" custScaleY="166704" custRadScaleRad="89226" custRadScaleInc="-3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75543-7040-9648-83DF-8A51374AA1B3}" type="pres">
      <dgm:prSet presAssocID="{E6633D8F-45C4-DB41-A8F1-37137D7C1748}" presName="Name56" presStyleLbl="parChTrans1D2" presStyleIdx="1" presStyleCnt="5"/>
      <dgm:spPr/>
      <dgm:t>
        <a:bodyPr/>
        <a:lstStyle/>
        <a:p>
          <a:endParaRPr lang="en-US"/>
        </a:p>
      </dgm:t>
    </dgm:pt>
    <dgm:pt modelId="{5F9A8590-5A1C-A248-A777-7827B72087F9}" type="pres">
      <dgm:prSet presAssocID="{D4A435F2-4F1E-A841-B2B5-2EB5B5E51871}" presName="text0" presStyleLbl="node1" presStyleIdx="2" presStyleCnt="6" custScaleX="314886" custScaleY="166704" custRadScaleRad="164797" custRadScaleInc="5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97A5D-409A-4349-A7FE-06E9160C259A}" type="pres">
      <dgm:prSet presAssocID="{1D01C02B-011E-5043-8729-2F2576FC63B3}" presName="Name56" presStyleLbl="parChTrans1D2" presStyleIdx="2" presStyleCnt="5"/>
      <dgm:spPr/>
      <dgm:t>
        <a:bodyPr/>
        <a:lstStyle/>
        <a:p>
          <a:endParaRPr lang="en-US"/>
        </a:p>
      </dgm:t>
    </dgm:pt>
    <dgm:pt modelId="{6F08ECAA-EE75-6E42-9166-ABB9D3398359}" type="pres">
      <dgm:prSet presAssocID="{D8C3D504-E5A6-7D46-8E76-C46692F14ACA}" presName="text0" presStyleLbl="node1" presStyleIdx="3" presStyleCnt="6" custScaleX="292955" custScaleY="166704" custRadScaleRad="161866" custRadScaleInc="391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E6D34-8E34-B74E-A09F-69E849FC3DD5}" type="pres">
      <dgm:prSet presAssocID="{276660D9-0BF1-FB48-9FD5-A982B9ABF675}" presName="Name56" presStyleLbl="parChTrans1D2" presStyleIdx="3" presStyleCnt="5"/>
      <dgm:spPr/>
      <dgm:t>
        <a:bodyPr/>
        <a:lstStyle/>
        <a:p>
          <a:endParaRPr lang="en-US"/>
        </a:p>
      </dgm:t>
    </dgm:pt>
    <dgm:pt modelId="{07F7CE1C-A3CE-5442-ACC4-A50D570C6F85}" type="pres">
      <dgm:prSet presAssocID="{C5DBA369-AE00-954D-A09F-91A594B87D9D}" presName="text0" presStyleLbl="node1" presStyleIdx="4" presStyleCnt="6" custScaleX="278267" custScaleY="166704" custRadScaleRad="150562" custRadScaleInc="85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3AA51C-30AD-E245-9314-E0D467EACB48}" type="pres">
      <dgm:prSet presAssocID="{4593BF20-345F-DD45-9854-61A0F24CBD3C}" presName="Name56" presStyleLbl="parChTrans1D2" presStyleIdx="4" presStyleCnt="5"/>
      <dgm:spPr/>
      <dgm:t>
        <a:bodyPr/>
        <a:lstStyle/>
        <a:p>
          <a:endParaRPr lang="en-AU"/>
        </a:p>
      </dgm:t>
    </dgm:pt>
    <dgm:pt modelId="{F3E0CB70-93FE-0744-981B-95A992B35DFE}" type="pres">
      <dgm:prSet presAssocID="{0FC97F7B-8265-204D-86C1-B5C6133BBDCC}" presName="text0" presStyleLbl="node1" presStyleIdx="5" presStyleCnt="6" custScaleX="314886" custScaleY="166704" custRadScaleRad="155003" custRadScaleInc="-487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A57568-972E-42DD-805A-7BC61BD143A1}" type="presOf" srcId="{D4A435F2-4F1E-A841-B2B5-2EB5B5E51871}" destId="{5F9A8590-5A1C-A248-A777-7827B72087F9}" srcOrd="0" destOrd="0" presId="urn:microsoft.com/office/officeart/2008/layout/RadialCluster"/>
    <dgm:cxn modelId="{112AA355-E4F8-4D89-A6E0-9C5804446443}" type="presOf" srcId="{1D01C02B-011E-5043-8729-2F2576FC63B3}" destId="{E0597A5D-409A-4349-A7FE-06E9160C259A}" srcOrd="0" destOrd="0" presId="urn:microsoft.com/office/officeart/2008/layout/RadialCluster"/>
    <dgm:cxn modelId="{ABD06C1D-DA0D-4E76-94C5-A06269EA0834}" type="presOf" srcId="{75575A5B-18A4-744D-848F-8CDF4EFF9576}" destId="{35256481-EDB0-034F-8EE3-17920481939A}" srcOrd="0" destOrd="0" presId="urn:microsoft.com/office/officeart/2008/layout/RadialCluster"/>
    <dgm:cxn modelId="{2B83E9FE-7DBD-6842-92BF-897BED58C842}" srcId="{ABB9917B-8018-364F-9D41-1C55BD52A2A0}" destId="{C5DBA369-AE00-954D-A09F-91A594B87D9D}" srcOrd="3" destOrd="0" parTransId="{276660D9-0BF1-FB48-9FD5-A982B9ABF675}" sibTransId="{0EEFC829-40C9-E346-AF78-88049397A90D}"/>
    <dgm:cxn modelId="{DCF309B2-364F-2C4E-BAAA-7315C26269A5}" srcId="{ABB9917B-8018-364F-9D41-1C55BD52A2A0}" destId="{D4A435F2-4F1E-A841-B2B5-2EB5B5E51871}" srcOrd="1" destOrd="0" parTransId="{E6633D8F-45C4-DB41-A8F1-37137D7C1748}" sibTransId="{9A495F56-4851-3845-A92E-BAA4ED201D33}"/>
    <dgm:cxn modelId="{7895CA0D-3CB5-4C1B-AC35-6A8D0E6BFF5B}" type="presOf" srcId="{2B86053B-47F3-C24E-BBA4-52094D02BBF2}" destId="{A0F545FF-B317-F941-8300-A18170C3055C}" srcOrd="0" destOrd="0" presId="urn:microsoft.com/office/officeart/2008/layout/RadialCluster"/>
    <dgm:cxn modelId="{989F4F1C-8E2C-4328-A72C-0ED6CB183F29}" type="presOf" srcId="{4593BF20-345F-DD45-9854-61A0F24CBD3C}" destId="{363AA51C-30AD-E245-9314-E0D467EACB48}" srcOrd="0" destOrd="0" presId="urn:microsoft.com/office/officeart/2008/layout/RadialCluster"/>
    <dgm:cxn modelId="{D7CEFC07-D355-C74D-9B8E-50D0F2792B80}" srcId="{ABB9917B-8018-364F-9D41-1C55BD52A2A0}" destId="{9E33D66B-B03E-8148-979D-BE441236870D}" srcOrd="0" destOrd="0" parTransId="{75575A5B-18A4-744D-848F-8CDF4EFF9576}" sibTransId="{29D5AC1C-2097-6844-A3D1-861DE63362EF}"/>
    <dgm:cxn modelId="{6700E7C3-B887-497D-81FD-B05B2E2F3E18}" type="presOf" srcId="{ABB9917B-8018-364F-9D41-1C55BD52A2A0}" destId="{5B43C9DC-DAF1-1D4D-ADFD-ADB62BE2EC9C}" srcOrd="0" destOrd="0" presId="urn:microsoft.com/office/officeart/2008/layout/RadialCluster"/>
    <dgm:cxn modelId="{A38C888E-BCC0-4D4D-A8D5-5B358A6D9F32}" srcId="{2B86053B-47F3-C24E-BBA4-52094D02BBF2}" destId="{ABB9917B-8018-364F-9D41-1C55BD52A2A0}" srcOrd="0" destOrd="0" parTransId="{1B42FB66-C5B0-FB41-B2E6-E03DD1237E20}" sibTransId="{D6BEC4DF-BCDC-714A-9740-696EB585130D}"/>
    <dgm:cxn modelId="{FA2B3B02-F1C7-40A3-B5AF-5AD2C135548D}" type="presOf" srcId="{9E33D66B-B03E-8148-979D-BE441236870D}" destId="{09BEABA7-1E32-AD4F-927E-0FCBE11C860C}" srcOrd="0" destOrd="0" presId="urn:microsoft.com/office/officeart/2008/layout/RadialCluster"/>
    <dgm:cxn modelId="{81F59D3A-2A5B-407C-8CDA-641B8AAEE936}" type="presOf" srcId="{D8C3D504-E5A6-7D46-8E76-C46692F14ACA}" destId="{6F08ECAA-EE75-6E42-9166-ABB9D3398359}" srcOrd="0" destOrd="0" presId="urn:microsoft.com/office/officeart/2008/layout/RadialCluster"/>
    <dgm:cxn modelId="{933ED25F-AEA5-4AA4-808F-3C3B077C7260}" type="presOf" srcId="{C5DBA369-AE00-954D-A09F-91A594B87D9D}" destId="{07F7CE1C-A3CE-5442-ACC4-A50D570C6F85}" srcOrd="0" destOrd="0" presId="urn:microsoft.com/office/officeart/2008/layout/RadialCluster"/>
    <dgm:cxn modelId="{6DBF4010-DF9D-4C21-9C31-84B9C09FA393}" type="presOf" srcId="{E6633D8F-45C4-DB41-A8F1-37137D7C1748}" destId="{1AD75543-7040-9648-83DF-8A51374AA1B3}" srcOrd="0" destOrd="0" presId="urn:microsoft.com/office/officeart/2008/layout/RadialCluster"/>
    <dgm:cxn modelId="{6F51CC16-8E33-8847-A91E-09B5937AFDEA}" srcId="{ABB9917B-8018-364F-9D41-1C55BD52A2A0}" destId="{D8C3D504-E5A6-7D46-8E76-C46692F14ACA}" srcOrd="2" destOrd="0" parTransId="{1D01C02B-011E-5043-8729-2F2576FC63B3}" sibTransId="{13C693DB-22D6-334F-A879-0EE863844002}"/>
    <dgm:cxn modelId="{75AA1C8A-28B1-4A32-8683-D9D47921F3D9}" type="presOf" srcId="{0FC97F7B-8265-204D-86C1-B5C6133BBDCC}" destId="{F3E0CB70-93FE-0744-981B-95A992B35DFE}" srcOrd="0" destOrd="0" presId="urn:microsoft.com/office/officeart/2008/layout/RadialCluster"/>
    <dgm:cxn modelId="{55BB4066-BEDD-4C08-8155-6EB29BD34861}" type="presOf" srcId="{276660D9-0BF1-FB48-9FD5-A982B9ABF675}" destId="{405E6D34-8E34-B74E-A09F-69E849FC3DD5}" srcOrd="0" destOrd="0" presId="urn:microsoft.com/office/officeart/2008/layout/RadialCluster"/>
    <dgm:cxn modelId="{09042581-34CA-0A4A-9C87-0A91EB215222}" srcId="{ABB9917B-8018-364F-9D41-1C55BD52A2A0}" destId="{0FC97F7B-8265-204D-86C1-B5C6133BBDCC}" srcOrd="4" destOrd="0" parTransId="{4593BF20-345F-DD45-9854-61A0F24CBD3C}" sibTransId="{59A36FB2-16CB-044D-8477-A1242E3E152E}"/>
    <dgm:cxn modelId="{5BFF32A8-D5F7-4963-A1A6-FDB66C891286}" type="presParOf" srcId="{A0F545FF-B317-F941-8300-A18170C3055C}" destId="{B835651C-D455-634E-BA43-786760894605}" srcOrd="0" destOrd="0" presId="urn:microsoft.com/office/officeart/2008/layout/RadialCluster"/>
    <dgm:cxn modelId="{0CB4AD90-F6A5-4B7B-B55B-45A6FDA4B0F8}" type="presParOf" srcId="{B835651C-D455-634E-BA43-786760894605}" destId="{5B43C9DC-DAF1-1D4D-ADFD-ADB62BE2EC9C}" srcOrd="0" destOrd="0" presId="urn:microsoft.com/office/officeart/2008/layout/RadialCluster"/>
    <dgm:cxn modelId="{0F95A5DC-FCEC-4B2F-A387-165F84927DB6}" type="presParOf" srcId="{B835651C-D455-634E-BA43-786760894605}" destId="{35256481-EDB0-034F-8EE3-17920481939A}" srcOrd="1" destOrd="0" presId="urn:microsoft.com/office/officeart/2008/layout/RadialCluster"/>
    <dgm:cxn modelId="{CB783D02-D332-473D-8EC7-C621A7A78652}" type="presParOf" srcId="{B835651C-D455-634E-BA43-786760894605}" destId="{09BEABA7-1E32-AD4F-927E-0FCBE11C860C}" srcOrd="2" destOrd="0" presId="urn:microsoft.com/office/officeart/2008/layout/RadialCluster"/>
    <dgm:cxn modelId="{5DEF014B-8147-46F5-9FB6-95478E91B93B}" type="presParOf" srcId="{B835651C-D455-634E-BA43-786760894605}" destId="{1AD75543-7040-9648-83DF-8A51374AA1B3}" srcOrd="3" destOrd="0" presId="urn:microsoft.com/office/officeart/2008/layout/RadialCluster"/>
    <dgm:cxn modelId="{C96E060F-F9E0-4006-833D-DB59CF91A18D}" type="presParOf" srcId="{B835651C-D455-634E-BA43-786760894605}" destId="{5F9A8590-5A1C-A248-A777-7827B72087F9}" srcOrd="4" destOrd="0" presId="urn:microsoft.com/office/officeart/2008/layout/RadialCluster"/>
    <dgm:cxn modelId="{15E7586E-DB29-4AFE-AF33-AFBCF8A6E3E8}" type="presParOf" srcId="{B835651C-D455-634E-BA43-786760894605}" destId="{E0597A5D-409A-4349-A7FE-06E9160C259A}" srcOrd="5" destOrd="0" presId="urn:microsoft.com/office/officeart/2008/layout/RadialCluster"/>
    <dgm:cxn modelId="{A401D73B-4AFB-4C3A-8C7F-C1B3F23106FA}" type="presParOf" srcId="{B835651C-D455-634E-BA43-786760894605}" destId="{6F08ECAA-EE75-6E42-9166-ABB9D3398359}" srcOrd="6" destOrd="0" presId="urn:microsoft.com/office/officeart/2008/layout/RadialCluster"/>
    <dgm:cxn modelId="{80B93EF7-4EF8-4E94-9BCF-589DE26E47A0}" type="presParOf" srcId="{B835651C-D455-634E-BA43-786760894605}" destId="{405E6D34-8E34-B74E-A09F-69E849FC3DD5}" srcOrd="7" destOrd="0" presId="urn:microsoft.com/office/officeart/2008/layout/RadialCluster"/>
    <dgm:cxn modelId="{51DC8BCF-B2A5-4515-BEE1-E0640EE9A5C3}" type="presParOf" srcId="{B835651C-D455-634E-BA43-786760894605}" destId="{07F7CE1C-A3CE-5442-ACC4-A50D570C6F85}" srcOrd="8" destOrd="0" presId="urn:microsoft.com/office/officeart/2008/layout/RadialCluster"/>
    <dgm:cxn modelId="{B35123C6-7E1F-43A2-9230-9D1F741C47FB}" type="presParOf" srcId="{B835651C-D455-634E-BA43-786760894605}" destId="{363AA51C-30AD-E245-9314-E0D467EACB48}" srcOrd="9" destOrd="0" presId="urn:microsoft.com/office/officeart/2008/layout/RadialCluster"/>
    <dgm:cxn modelId="{2E1D8598-1550-447E-B15E-2AF87D18D6E8}" type="presParOf" srcId="{B835651C-D455-634E-BA43-786760894605}" destId="{F3E0CB70-93FE-0744-981B-95A992B35DFE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3C9DC-DAF1-1D4D-ADFD-ADB62BE2EC9C}">
      <dsp:nvSpPr>
        <dsp:cNvPr id="0" name=""/>
        <dsp:cNvSpPr/>
      </dsp:nvSpPr>
      <dsp:spPr>
        <a:xfrm>
          <a:off x="3774714" y="1822693"/>
          <a:ext cx="1979620" cy="1280184"/>
        </a:xfrm>
        <a:prstGeom prst="roundRect">
          <a:avLst/>
        </a:prstGeom>
        <a:solidFill>
          <a:srgbClr val="3267D4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i="0" kern="1200" dirty="0" smtClean="0">
              <a:solidFill>
                <a:schemeClr val="bg1"/>
              </a:solidFill>
            </a:rPr>
            <a:t>Profit with Purpose</a:t>
          </a:r>
          <a:endParaRPr lang="en-US" sz="2600" b="1" i="0" kern="1200" dirty="0">
            <a:solidFill>
              <a:schemeClr val="bg1"/>
            </a:solidFill>
          </a:endParaRPr>
        </a:p>
      </dsp:txBody>
      <dsp:txXfrm>
        <a:off x="3837207" y="1885186"/>
        <a:ext cx="1854634" cy="1155198"/>
      </dsp:txXfrm>
    </dsp:sp>
    <dsp:sp modelId="{35256481-EDB0-034F-8EE3-17920481939A}">
      <dsp:nvSpPr>
        <dsp:cNvPr id="0" name=""/>
        <dsp:cNvSpPr/>
      </dsp:nvSpPr>
      <dsp:spPr>
        <a:xfrm rot="16112806">
          <a:off x="4639335" y="1716471"/>
          <a:ext cx="2125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2512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EABA7-1E32-AD4F-927E-0FCBE11C860C}">
      <dsp:nvSpPr>
        <dsp:cNvPr id="0" name=""/>
        <dsp:cNvSpPr/>
      </dsp:nvSpPr>
      <dsp:spPr>
        <a:xfrm>
          <a:off x="3192346" y="-9749"/>
          <a:ext cx="3060003" cy="1619998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Emerging consumers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Our focus is the 1.9 billion low-income people in Africa and South &amp; Southeast Asia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271428" y="69333"/>
        <a:ext cx="2901839" cy="1461834"/>
      </dsp:txXfrm>
    </dsp:sp>
    <dsp:sp modelId="{1AD75543-7040-9648-83DF-8A51374AA1B3}">
      <dsp:nvSpPr>
        <dsp:cNvPr id="0" name=""/>
        <dsp:cNvSpPr/>
      </dsp:nvSpPr>
      <dsp:spPr>
        <a:xfrm rot="20783227">
          <a:off x="5744291" y="2138944"/>
          <a:ext cx="7150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5029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A8590-5A1C-A248-A777-7827B72087F9}">
      <dsp:nvSpPr>
        <dsp:cNvPr id="0" name=""/>
        <dsp:cNvSpPr/>
      </dsp:nvSpPr>
      <dsp:spPr>
        <a:xfrm>
          <a:off x="6449278" y="874289"/>
          <a:ext cx="3060003" cy="1619998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Operational expertise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We build companies by providing technical skills</a:t>
          </a:r>
        </a:p>
      </dsp:txBody>
      <dsp:txXfrm>
        <a:off x="6528360" y="953371"/>
        <a:ext cx="2901839" cy="1461834"/>
      </dsp:txXfrm>
    </dsp:sp>
    <dsp:sp modelId="{E0597A5D-409A-4349-A7FE-06E9160C259A}">
      <dsp:nvSpPr>
        <dsp:cNvPr id="0" name=""/>
        <dsp:cNvSpPr/>
      </dsp:nvSpPr>
      <dsp:spPr>
        <a:xfrm rot="11553128">
          <a:off x="3005599" y="2157818"/>
          <a:ext cx="7784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8418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8ECAA-EE75-6E42-9166-ABB9D3398359}">
      <dsp:nvSpPr>
        <dsp:cNvPr id="0" name=""/>
        <dsp:cNvSpPr/>
      </dsp:nvSpPr>
      <dsp:spPr>
        <a:xfrm>
          <a:off x="168019" y="946305"/>
          <a:ext cx="2846882" cy="1619998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Safety nets &amp; springboards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W</a:t>
          </a:r>
          <a:r>
            <a:rPr lang="en-GB" sz="1600" b="0" kern="1200" dirty="0" smtClean="0">
              <a:solidFill>
                <a:schemeClr val="tx1"/>
              </a:solidFill>
            </a:rPr>
            <a:t>e invest in companies </a:t>
          </a:r>
          <a:r>
            <a:rPr lang="en-GB" sz="1600" b="0" kern="1200" dirty="0" smtClean="0">
              <a:solidFill>
                <a:srgbClr val="000000"/>
              </a:solidFill>
            </a:rPr>
            <a:t>that offer affordable </a:t>
          </a:r>
          <a:r>
            <a:rPr lang="en-GB" sz="1600" kern="1200" dirty="0" smtClean="0">
              <a:solidFill>
                <a:srgbClr val="000000"/>
              </a:solidFill>
            </a:rPr>
            <a:t>insurance and savings products</a:t>
          </a:r>
        </a:p>
      </dsp:txBody>
      <dsp:txXfrm>
        <a:off x="247101" y="1025387"/>
        <a:ext cx="2688718" cy="1461834"/>
      </dsp:txXfrm>
    </dsp:sp>
    <dsp:sp modelId="{405E6D34-8E34-B74E-A09F-69E849FC3DD5}">
      <dsp:nvSpPr>
        <dsp:cNvPr id="0" name=""/>
        <dsp:cNvSpPr/>
      </dsp:nvSpPr>
      <dsp:spPr>
        <a:xfrm rot="9265530">
          <a:off x="3278646" y="3049069"/>
          <a:ext cx="5216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1621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7CE1C-A3CE-5442-ACC4-A50D570C6F85}">
      <dsp:nvSpPr>
        <dsp:cNvPr id="0" name=""/>
        <dsp:cNvSpPr/>
      </dsp:nvSpPr>
      <dsp:spPr>
        <a:xfrm>
          <a:off x="600052" y="2998723"/>
          <a:ext cx="2704146" cy="1619998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</a:rPr>
            <a:t>Solutions at scale</a:t>
          </a:r>
          <a:endParaRPr lang="en-GB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000000"/>
              </a:solidFill>
            </a:rPr>
            <a:t>We invest in high-growth companies that reach millions of people</a:t>
          </a:r>
          <a:endParaRPr lang="en-US" sz="1600" b="0" kern="1200" dirty="0">
            <a:solidFill>
              <a:srgbClr val="000000"/>
            </a:solidFill>
          </a:endParaRPr>
        </a:p>
      </dsp:txBody>
      <dsp:txXfrm>
        <a:off x="679134" y="3077805"/>
        <a:ext cx="2545982" cy="1461834"/>
      </dsp:txXfrm>
    </dsp:sp>
    <dsp:sp modelId="{363AA51C-30AD-E245-9314-E0D467EACB48}">
      <dsp:nvSpPr>
        <dsp:cNvPr id="0" name=""/>
        <dsp:cNvSpPr/>
      </dsp:nvSpPr>
      <dsp:spPr>
        <a:xfrm rot="1489221">
          <a:off x="5734472" y="3010832"/>
          <a:ext cx="4300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0056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0CB70-93FE-0744-981B-95A992B35DFE}">
      <dsp:nvSpPr>
        <dsp:cNvPr id="0" name=""/>
        <dsp:cNvSpPr/>
      </dsp:nvSpPr>
      <dsp:spPr>
        <a:xfrm>
          <a:off x="6144666" y="2998716"/>
          <a:ext cx="3060003" cy="1619998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000000"/>
              </a:solidFill>
            </a:rPr>
            <a:t>Rigorous measurement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kern="1200" dirty="0" smtClean="0">
              <a:solidFill>
                <a:srgbClr val="000000"/>
              </a:solidFill>
            </a:rPr>
            <a:t>We measure performance, and drive our companies to achieve social and financial goals</a:t>
          </a:r>
          <a:endParaRPr lang="en-US" sz="1600" b="0" kern="1200" dirty="0">
            <a:solidFill>
              <a:srgbClr val="000000"/>
            </a:solidFill>
          </a:endParaRPr>
        </a:p>
      </dsp:txBody>
      <dsp:txXfrm>
        <a:off x="6223748" y="3077798"/>
        <a:ext cx="2901839" cy="1461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DF7D3-ECD3-4273-8881-B16F45A8B924}" type="datetimeFigureOut">
              <a:rPr lang="en-US" smtClean="0"/>
              <a:t>7/14/2014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6902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6902"/>
            <a:ext cx="2946400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C1737-A757-4730-A2EC-7CFE795D53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13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45085D1-738E-48F8-AFEE-EB736CD06D85}" type="datetimeFigureOut">
              <a:rPr lang="en-US" smtClean="0"/>
              <a:pPr>
                <a:defRPr/>
              </a:pPr>
              <a:t>7/14/2014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39775"/>
            <a:ext cx="53498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7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7318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377318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39C9B9-21F8-40F2-AD47-09253805EB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86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39C9B9-21F8-40F2-AD47-09253805EB69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88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39C9B9-21F8-40F2-AD47-09253805EB6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0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39C9B9-21F8-40F2-AD47-09253805EB6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0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39C9B9-21F8-40F2-AD47-09253805EB6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308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39C9B9-21F8-40F2-AD47-09253805EB6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58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39C9B9-21F8-40F2-AD47-09253805EB6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58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39C9B9-21F8-40F2-AD47-09253805EB6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5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1.emf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oleObject" Target="../embeddings/oleObject2.bin"/><Relationship Id="rId2" Type="http://schemas.openxmlformats.org/officeDocument/2006/relationships/tags" Target="../tags/tag9.xml"/><Relationship Id="rId1" Type="http://schemas.openxmlformats.org/officeDocument/2006/relationships/vmlDrawing" Target="../drawings/vmlDrawing2.vml"/><Relationship Id="rId6" Type="http://schemas.openxmlformats.org/officeDocument/2006/relationships/tags" Target="../tags/tag13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0.xml"/><Relationship Id="rId7" Type="http://schemas.openxmlformats.org/officeDocument/2006/relationships/oleObject" Target="../embeddings/oleObject11.bin"/><Relationship Id="rId2" Type="http://schemas.openxmlformats.org/officeDocument/2006/relationships/tags" Target="../tags/tag59.xml"/><Relationship Id="rId1" Type="http://schemas.openxmlformats.org/officeDocument/2006/relationships/vmlDrawing" Target="../drawings/vmlDrawing1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3.jpeg"/><Relationship Id="rId2" Type="http://schemas.openxmlformats.org/officeDocument/2006/relationships/tags" Target="../tags/tag18.xml"/><Relationship Id="rId1" Type="http://schemas.openxmlformats.org/officeDocument/2006/relationships/vmlDrawing" Target="../drawings/vmlDrawing3.vml"/><Relationship Id="rId6" Type="http://schemas.openxmlformats.org/officeDocument/2006/relationships/tags" Target="../tags/tag22.xml"/><Relationship Id="rId11" Type="http://schemas.openxmlformats.org/officeDocument/2006/relationships/image" Target="../media/image1.emf"/><Relationship Id="rId5" Type="http://schemas.openxmlformats.org/officeDocument/2006/relationships/tags" Target="../tags/tag21.xml"/><Relationship Id="rId10" Type="http://schemas.openxmlformats.org/officeDocument/2006/relationships/oleObject" Target="../embeddings/oleObject3.bin"/><Relationship Id="rId4" Type="http://schemas.openxmlformats.org/officeDocument/2006/relationships/tags" Target="../tags/tag20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1.emf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oleObject" Target="../embeddings/oleObject4.bin"/><Relationship Id="rId2" Type="http://schemas.openxmlformats.org/officeDocument/2006/relationships/tags" Target="../tags/tag25.xml"/><Relationship Id="rId1" Type="http://schemas.openxmlformats.org/officeDocument/2006/relationships/vmlDrawing" Target="../drawings/vmlDrawing4.vml"/><Relationship Id="rId6" Type="http://schemas.openxmlformats.org/officeDocument/2006/relationships/tags" Target="../tags/tag2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1.emf"/><Relationship Id="rId2" Type="http://schemas.openxmlformats.org/officeDocument/2006/relationships/tags" Target="../tags/tag3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7.vml"/><Relationship Id="rId6" Type="http://schemas.openxmlformats.org/officeDocument/2006/relationships/tags" Target="../tags/tag43.xml"/><Relationship Id="rId11" Type="http://schemas.openxmlformats.org/officeDocument/2006/relationships/image" Target="../media/image1.emf"/><Relationship Id="rId5" Type="http://schemas.openxmlformats.org/officeDocument/2006/relationships/tags" Target="../tags/tag42.xml"/><Relationship Id="rId10" Type="http://schemas.openxmlformats.org/officeDocument/2006/relationships/oleObject" Target="../embeddings/oleObject7.bin"/><Relationship Id="rId4" Type="http://schemas.openxmlformats.org/officeDocument/2006/relationships/tags" Target="../tags/tag41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4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vmlDrawing" Target="../drawings/vmlDrawing8.v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10" Type="http://schemas.openxmlformats.org/officeDocument/2006/relationships/image" Target="../media/image2.png"/><Relationship Id="rId4" Type="http://schemas.openxmlformats.org/officeDocument/2006/relationships/tags" Target="../tags/tag48.xml"/><Relationship Id="rId9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vmlDrawing" Target="../drawings/vmlDrawing9.v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10" Type="http://schemas.openxmlformats.org/officeDocument/2006/relationships/image" Target="../media/image4.jpeg"/><Relationship Id="rId4" Type="http://schemas.openxmlformats.org/officeDocument/2006/relationships/tags" Target="../tags/tag53.xml"/><Relationship Id="rId9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1.emf"/><Relationship Id="rId2" Type="http://schemas.openxmlformats.org/officeDocument/2006/relationships/tags" Target="../tags/tag5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2259599"/>
              </p:ext>
            </p:extLst>
          </p:nvPr>
        </p:nvGraphicFramePr>
        <p:xfrm>
          <a:off x="0" y="1"/>
          <a:ext cx="171979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5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171979" cy="158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2B57B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 dirty="0" smtClean="0">
              <a:solidFill>
                <a:schemeClr val="bg1"/>
              </a:solidFill>
              <a:latin typeface="+mj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241800" y="1916832"/>
            <a:ext cx="8671640" cy="1436400"/>
          </a:xfrm>
          <a:solidFill>
            <a:srgbClr val="2B57B3"/>
          </a:solidFill>
        </p:spPr>
        <p:txBody>
          <a:bodyPr anchor="b" anchorCtr="0"/>
          <a:lstStyle>
            <a:lvl1pPr algn="l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241800" y="3416667"/>
            <a:ext cx="8671640" cy="586800"/>
          </a:xfrm>
          <a:solidFill>
            <a:srgbClr val="2B57B3"/>
          </a:solidFill>
        </p:spPr>
        <p:txBody>
          <a:bodyPr lIns="0" rIns="0"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  <p:custDataLst>
              <p:tags r:id="rId6"/>
            </p:custDataLst>
          </p:nvPr>
        </p:nvSpPr>
        <p:spPr>
          <a:xfrm>
            <a:off x="241800" y="4580069"/>
            <a:ext cx="4266214" cy="1008112"/>
          </a:xfrm>
          <a:prstGeom prst="rect">
            <a:avLst/>
          </a:prstGeom>
          <a:solidFill>
            <a:srgbClr val="2B57B3"/>
          </a:solidFill>
        </p:spPr>
        <p:txBody>
          <a:bodyPr vert="horz" lIns="0" tIns="45720" rIns="0" bIns="45720" rtlCol="0">
            <a:normAutofit/>
          </a:bodyPr>
          <a:lstStyle>
            <a:lvl1pPr marL="342900" indent="-342900">
              <a:buFontTx/>
              <a:buNone/>
              <a:defRPr lang="en-US" sz="1000" b="1" noProof="0" dirty="0">
                <a:solidFill>
                  <a:schemeClr val="bg1"/>
                </a:solidFill>
                <a:latin typeface="+mj-lt"/>
                <a:cs typeface="Arial" pitchFamily="34" charset="0"/>
                <a:sym typeface="Gill Sans" charset="0"/>
              </a:defRPr>
            </a:lvl1pPr>
          </a:lstStyle>
          <a:p>
            <a:pPr marL="0" lvl="0" indent="0"/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Click to add contact information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Gill Sans" charset="0"/>
            </a:endParaRP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241800" y="4074725"/>
            <a:ext cx="8671640" cy="451040"/>
          </a:xfrm>
          <a:solidFill>
            <a:srgbClr val="2B57B3"/>
          </a:solidFill>
        </p:spPr>
        <p:txBody>
          <a:bodyPr vert="horz" lIns="0" tIns="45720" rIns="0" bIns="45720" rtlCol="0">
            <a:normAutofit/>
          </a:bodyPr>
          <a:lstStyle>
            <a:lvl1pPr marL="342900" indent="-342900">
              <a:buFontTx/>
              <a:buNone/>
              <a:defRPr lang="en-US" sz="1800" i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indent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8" name="Disclaimer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241800" y="260648"/>
            <a:ext cx="2526957" cy="215444"/>
          </a:xfrm>
          <a:prstGeom prst="rect">
            <a:avLst/>
          </a:prstGeom>
          <a:solidFill>
            <a:srgbClr val="2B57B3"/>
          </a:solidFill>
          <a:ln>
            <a:noFill/>
          </a:ln>
          <a:effectLst/>
          <a:extLst/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804863" eaLnBrk="0" hangingPunct="0"/>
            <a:r>
              <a:rPr lang="en-US" sz="1400" b="0" dirty="0" smtClean="0">
                <a:solidFill>
                  <a:schemeClr val="bg1"/>
                </a:solidFill>
                <a:latin typeface="+mj-lt"/>
              </a:rPr>
              <a:t>CONFIDENTIAL</a:t>
            </a:r>
            <a:endParaRPr lang="en-US" sz="14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2" hasCustomPrompt="1"/>
            <p:custDataLst>
              <p:tags r:id="rId9"/>
            </p:custDataLst>
          </p:nvPr>
        </p:nvSpPr>
        <p:spPr>
          <a:xfrm>
            <a:off x="4644476" y="4580069"/>
            <a:ext cx="4266214" cy="1008112"/>
          </a:xfrm>
          <a:prstGeom prst="rect">
            <a:avLst/>
          </a:prstGeom>
          <a:solidFill>
            <a:srgbClr val="2B57B3"/>
          </a:solidFill>
        </p:spPr>
        <p:txBody>
          <a:bodyPr vert="horz" lIns="0" tIns="45720" rIns="0" bIns="45720" rtlCol="0">
            <a:normAutofit/>
          </a:bodyPr>
          <a:lstStyle>
            <a:lvl1pPr marL="342900" indent="-342900">
              <a:buFontTx/>
              <a:buNone/>
              <a:defRPr lang="en-US" sz="1000" b="1" noProof="0" dirty="0">
                <a:solidFill>
                  <a:schemeClr val="bg1"/>
                </a:solidFill>
                <a:latin typeface="+mj-lt"/>
                <a:cs typeface="Arial" pitchFamily="34" charset="0"/>
                <a:sym typeface="Gill Sans" charset="0"/>
              </a:defRPr>
            </a:lvl1pPr>
          </a:lstStyle>
          <a:p>
            <a:pPr marL="0" lvl="0" indent="0"/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Click to add contact information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Gill Sans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>
            <p:custDataLst>
              <p:tags r:id="rId10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25208" y="116632"/>
            <a:ext cx="2983008" cy="167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295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Objec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84076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2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9520255" y="6572205"/>
            <a:ext cx="157094" cy="15388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AU"/>
            </a:defPPr>
            <a:lvl1pPr algn="r" defTabSz="895350">
              <a:defRPr sz="1000" b="0">
                <a:latin typeface="+mj-lt"/>
              </a:defRPr>
            </a:lvl1pPr>
          </a:lstStyle>
          <a:p>
            <a:pPr lvl="0" algn="l"/>
            <a:fld id="{ED273DD2-1B5D-492A-B631-3A3FA3CB8528}" type="slidenum">
              <a:rPr lang="en-US" smtClean="0">
                <a:sym typeface="Arial Narrow" charset="0"/>
              </a:rPr>
              <a:pPr lvl="0" algn="l"/>
              <a:t>‹#›</a:t>
            </a:fld>
            <a:endParaRPr lang="en-US" dirty="0" smtClean="0">
              <a:sym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9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689209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920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1917669"/>
              </p:ext>
            </p:extLst>
          </p:nvPr>
        </p:nvGraphicFramePr>
        <p:xfrm>
          <a:off x="0" y="1"/>
          <a:ext cx="171979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68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171979" cy="158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241800" y="2246400"/>
            <a:ext cx="7078500" cy="1436400"/>
          </a:xfrm>
        </p:spPr>
        <p:txBody>
          <a:bodyPr anchor="b" anchorCtr="0"/>
          <a:lstStyle>
            <a:lvl1pPr algn="l">
              <a:defRPr sz="44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241800" y="3746235"/>
            <a:ext cx="7082400" cy="5868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2000" b="1" i="0">
                <a:solidFill>
                  <a:srgbClr val="2B57B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  <p:custDataLst>
              <p:tags r:id="rId6"/>
            </p:custDataLst>
          </p:nvPr>
        </p:nvSpPr>
        <p:spPr>
          <a:xfrm>
            <a:off x="241800" y="4909637"/>
            <a:ext cx="3541070" cy="10081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>
              <a:buFontTx/>
              <a:buNone/>
              <a:defRPr lang="en-US" sz="1050" b="1" noProof="0" dirty="0">
                <a:solidFill>
                  <a:srgbClr val="4D4D4D"/>
                </a:solidFill>
                <a:latin typeface="+mj-lt"/>
                <a:cs typeface="Arial" pitchFamily="34" charset="0"/>
                <a:sym typeface="Gill Sans" charset="0"/>
              </a:defRPr>
            </a:lvl1pPr>
          </a:lstStyle>
          <a:p>
            <a:pPr marL="0" lvl="0" indent="0"/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Click to add contact information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Gill Sans" charset="0"/>
            </a:endParaRP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241800" y="4404293"/>
            <a:ext cx="7082400" cy="451040"/>
          </a:xfrm>
        </p:spPr>
        <p:txBody>
          <a:bodyPr vert="horz" lIns="0" tIns="45720" rIns="0" bIns="45720" rtlCol="0">
            <a:normAutofit/>
          </a:bodyPr>
          <a:lstStyle>
            <a:lvl1pPr marL="342900" indent="-342900">
              <a:buFontTx/>
              <a:buNone/>
              <a:defRPr lang="en-US" sz="1800" i="1" dirty="0">
                <a:solidFill>
                  <a:srgbClr val="4D4D4D"/>
                </a:solidFill>
                <a:latin typeface="+mj-lt"/>
              </a:defRPr>
            </a:lvl1pPr>
          </a:lstStyle>
          <a:p>
            <a:pPr marL="0" lvl="0" indent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2" hasCustomPrompt="1"/>
            <p:custDataLst>
              <p:tags r:id="rId8"/>
            </p:custDataLst>
          </p:nvPr>
        </p:nvSpPr>
        <p:spPr>
          <a:xfrm>
            <a:off x="3783130" y="4909637"/>
            <a:ext cx="3541070" cy="10081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>
              <a:buFontTx/>
              <a:buNone/>
              <a:defRPr lang="en-US" sz="1050" b="1" noProof="0" dirty="0">
                <a:solidFill>
                  <a:srgbClr val="4D4D4D"/>
                </a:solidFill>
                <a:latin typeface="+mj-lt"/>
                <a:cs typeface="Arial" pitchFamily="34" charset="0"/>
                <a:sym typeface="Gill Sans" charset="0"/>
              </a:defRPr>
            </a:lvl1pPr>
          </a:lstStyle>
          <a:p>
            <a:pPr marL="0" lvl="0" indent="0"/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Click to add contact information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217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0447170"/>
              </p:ext>
            </p:extLst>
          </p:nvPr>
        </p:nvGraphicFramePr>
        <p:xfrm>
          <a:off x="0" y="1"/>
          <a:ext cx="171979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91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171979" cy="158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 dirty="0" smtClean="0">
              <a:solidFill>
                <a:schemeClr val="bg1"/>
              </a:solidFill>
              <a:latin typeface="+mj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241800" y="2246400"/>
            <a:ext cx="8671640" cy="1436400"/>
          </a:xfrm>
        </p:spPr>
        <p:txBody>
          <a:bodyPr anchor="b" anchorCtr="0"/>
          <a:lstStyle>
            <a:lvl1pPr algn="l">
              <a:defRPr sz="4800" b="1">
                <a:solidFill>
                  <a:srgbClr val="2B57B3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241800" y="3746235"/>
            <a:ext cx="8671640" cy="58680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2800" b="1">
                <a:solidFill>
                  <a:srgbClr val="2B57B3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  <p:custDataLst>
              <p:tags r:id="rId6"/>
            </p:custDataLst>
          </p:nvPr>
        </p:nvSpPr>
        <p:spPr>
          <a:xfrm>
            <a:off x="241800" y="4909637"/>
            <a:ext cx="4266214" cy="10081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>
              <a:buFontTx/>
              <a:buNone/>
              <a:defRPr lang="en-US" sz="1000" b="1" noProof="0" dirty="0">
                <a:solidFill>
                  <a:srgbClr val="2B57B3"/>
                </a:solidFill>
                <a:latin typeface="+mj-lt"/>
                <a:cs typeface="Arial" pitchFamily="34" charset="0"/>
                <a:sym typeface="Gill Sans" charset="0"/>
              </a:defRPr>
            </a:lvl1pPr>
          </a:lstStyle>
          <a:p>
            <a:pPr marL="0" lvl="0" indent="0"/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Click to add contact information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Gill Sans" charset="0"/>
            </a:endParaRP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241800" y="4404293"/>
            <a:ext cx="8671640" cy="451040"/>
          </a:xfrm>
        </p:spPr>
        <p:txBody>
          <a:bodyPr vert="horz" lIns="0" tIns="45720" rIns="0" bIns="45720" rtlCol="0">
            <a:normAutofit/>
          </a:bodyPr>
          <a:lstStyle>
            <a:lvl1pPr marL="342900" indent="-342900">
              <a:buFontTx/>
              <a:buNone/>
              <a:defRPr lang="en-US" sz="1600" i="1" dirty="0">
                <a:solidFill>
                  <a:srgbClr val="2B57B3"/>
                </a:solidFill>
                <a:latin typeface="+mj-lt"/>
              </a:defRPr>
            </a:lvl1pPr>
          </a:lstStyle>
          <a:p>
            <a:pPr marL="0" lvl="0" indent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8" name="Disclaimer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241800" y="1916832"/>
            <a:ext cx="252695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804863" eaLnBrk="0" hangingPunct="0"/>
            <a:r>
              <a:rPr lang="en-US" sz="1400" b="0" dirty="0" smtClean="0">
                <a:solidFill>
                  <a:srgbClr val="2B57B3"/>
                </a:solidFill>
                <a:latin typeface="+mj-lt"/>
              </a:rPr>
              <a:t>CONFIDENTIAL</a:t>
            </a:r>
            <a:endParaRPr lang="en-US" sz="1400" b="0" dirty="0">
              <a:solidFill>
                <a:srgbClr val="2B57B3"/>
              </a:solidFill>
              <a:latin typeface="+mj-lt"/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2" hasCustomPrompt="1"/>
            <p:custDataLst>
              <p:tags r:id="rId9"/>
            </p:custDataLst>
          </p:nvPr>
        </p:nvSpPr>
        <p:spPr>
          <a:xfrm>
            <a:off x="4644476" y="4909637"/>
            <a:ext cx="4266214" cy="10081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342900">
              <a:buFontTx/>
              <a:buNone/>
              <a:defRPr lang="en-US" sz="1000" b="1" noProof="0" dirty="0">
                <a:solidFill>
                  <a:srgbClr val="2B57B3"/>
                </a:solidFill>
                <a:latin typeface="+mj-lt"/>
                <a:cs typeface="Arial" pitchFamily="34" charset="0"/>
                <a:sym typeface="Gill Sans" charset="0"/>
              </a:defRPr>
            </a:lvl1pPr>
          </a:lstStyle>
          <a:p>
            <a:pPr marL="0" lvl="0" indent="0"/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Gill Sans" charset="0"/>
              </a:rPr>
              <a:t>Click to add contact information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Gill Sans" charset="0"/>
            </a:endParaRPr>
          </a:p>
        </p:txBody>
      </p:sp>
      <p:pic>
        <p:nvPicPr>
          <p:cNvPr id="12" name="Picture 11" descr="C:\Users\Tom\Downloads\LeapFrog_Logo_white_background.jpg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6865978" y="208773"/>
            <a:ext cx="2829505" cy="159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212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Tex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64402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0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4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 - Tex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54170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2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4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Object - Thin Li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91377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55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8700" y="447944"/>
            <a:ext cx="9620730" cy="67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BottomBar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0" y="6769296"/>
            <a:ext cx="9906000" cy="902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b="0" dirty="0"/>
          </a:p>
        </p:txBody>
      </p:sp>
      <p:sp>
        <p:nvSpPr>
          <p:cNvPr id="7" name="SlideLogoText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8053529" y="6571461"/>
            <a:ext cx="12679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350"/>
            <a:r>
              <a:rPr lang="en-US" sz="1000" b="0" dirty="0" smtClean="0">
                <a:solidFill>
                  <a:schemeClr val="tx1"/>
                </a:solidFill>
              </a:rPr>
              <a:t>LeapFrog Investments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8" name="SlideLogoSeparator"/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9417292" y="6539404"/>
            <a:ext cx="400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350"/>
            <a:r>
              <a:rPr lang="en-US" sz="1200" b="0" dirty="0">
                <a:solidFill>
                  <a:schemeClr val="tx1"/>
                </a:solidFill>
              </a:rPr>
              <a:t>|</a:t>
            </a:r>
          </a:p>
        </p:txBody>
      </p:sp>
      <p:sp>
        <p:nvSpPr>
          <p:cNvPr id="10" name="Text Box 6"/>
          <p:cNvSpPr txBox="1"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9548434" y="6572205"/>
            <a:ext cx="157094" cy="15388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AU"/>
            </a:defPPr>
            <a:lvl1pPr algn="r" defTabSz="895350">
              <a:defRPr sz="1000" b="0">
                <a:latin typeface="+mj-lt"/>
              </a:defRPr>
            </a:lvl1pPr>
          </a:lstStyle>
          <a:p>
            <a:pPr lvl="0" algn="l"/>
            <a:fld id="{ED273DD2-1B5D-492A-B631-3A3FA3CB8528}" type="slidenum">
              <a:rPr lang="en-US" smtClean="0">
                <a:solidFill>
                  <a:schemeClr val="tx1"/>
                </a:solidFill>
                <a:sym typeface="Arial Narrow" charset="0"/>
              </a:rPr>
              <a:pPr lvl="0" algn="l"/>
              <a:t>‹#›</a:t>
            </a:fld>
            <a:endParaRPr lang="en-US" dirty="0" smtClean="0">
              <a:solidFill>
                <a:schemeClr val="tx1"/>
              </a:solidFill>
              <a:sym typeface="Arial Narrow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906000" cy="332656"/>
          </a:xfrm>
          <a:solidFill>
            <a:srgbClr val="2B57B3"/>
          </a:solidFill>
          <a:ln w="25400" cap="flat" cmpd="sng" algn="ctr">
            <a:solidFill>
              <a:srgbClr val="2B57B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400" b="1" baseline="0" smtClean="0">
                <a:solidFill>
                  <a:schemeClr val="bg1"/>
                </a:solidFill>
                <a:latin typeface="+mj-lt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>
              <a:defRPr lang="en-US" sz="1200" smtClean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>
              <a:defRPr lang="en-US" sz="1200" smtClean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>
              <a:defRPr lang="en-US" sz="1200" smtClean="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>
              <a:defRPr lang="en-GB"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130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Object -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1423380"/>
              </p:ext>
            </p:extLst>
          </p:nvPr>
        </p:nvGraphicFramePr>
        <p:xfrm>
          <a:off x="0" y="1"/>
          <a:ext cx="171979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8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171979" cy="158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/>
          <p:nvPr userDrawn="1">
            <p:custDataLst>
              <p:tags r:id="rId5"/>
            </p:custDataLst>
          </p:nvPr>
        </p:nvSpPr>
        <p:spPr bwMode="auto">
          <a:xfrm>
            <a:off x="0" y="6141600"/>
            <a:ext cx="9906000" cy="720080"/>
          </a:xfrm>
          <a:prstGeom prst="rect">
            <a:avLst/>
          </a:prstGeom>
          <a:solidFill>
            <a:srgbClr val="2B57B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5" name="Picture 11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53400" y="6140501"/>
            <a:ext cx="1271414" cy="71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7625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Object -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59340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83" name="think-cell Slide" r:id="rId8" imgW="270" imgH="270" progId="TCLayout.ActiveDocument.1">
                  <p:embed/>
                </p:oleObj>
              </mc:Choice>
              <mc:Fallback>
                <p:oleObj name="think-cell Slide" r:id="rId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C:\Users\Tom\Downloads\LeapFrog_Logo_white_background.jp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623850" y="6181070"/>
            <a:ext cx="1153686" cy="65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Box 6"/>
          <p:cNvSpPr txBox="1"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9417496" y="6632192"/>
            <a:ext cx="328093" cy="15388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en-AU"/>
            </a:defPPr>
            <a:lvl1pPr algn="r" defTabSz="895350">
              <a:defRPr sz="1000" b="0">
                <a:latin typeface="+mj-lt"/>
              </a:defRPr>
            </a:lvl1pPr>
          </a:lstStyle>
          <a:p>
            <a:pPr lvl="0" algn="r"/>
            <a:fld id="{ED273DD2-1B5D-492A-B631-3A3FA3CB8528}" type="slidenum">
              <a:rPr lang="en-US" smtClean="0">
                <a:sym typeface="Arial Narrow" charset="0"/>
              </a:rPr>
              <a:pPr lvl="0" algn="r"/>
              <a:t>‹#›</a:t>
            </a:fld>
            <a:endParaRPr lang="en-US" dirty="0" smtClean="0">
              <a:sym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94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70302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02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9520255" y="6572205"/>
            <a:ext cx="157094" cy="15388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AU"/>
            </a:defPPr>
            <a:lvl1pPr algn="r" defTabSz="895350">
              <a:defRPr sz="1000" b="0">
                <a:latin typeface="+mj-lt"/>
              </a:defRPr>
            </a:lvl1pPr>
          </a:lstStyle>
          <a:p>
            <a:pPr lvl="0" algn="l"/>
            <a:fld id="{ED273DD2-1B5D-492A-B631-3A3FA3CB8528}" type="slidenum">
              <a:rPr lang="en-US" smtClean="0">
                <a:sym typeface="Arial Narrow" charset="0"/>
              </a:rPr>
              <a:pPr lvl="0" algn="l"/>
              <a:t>‹#›</a:t>
            </a:fld>
            <a:endParaRPr lang="en-US" dirty="0" smtClean="0">
              <a:sym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3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4997137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97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Title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128700" y="118800"/>
            <a:ext cx="9620730" cy="6768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337350" y="1346400"/>
            <a:ext cx="9231300" cy="4388400"/>
          </a:xfrm>
          <a:prstGeom prst="rect">
            <a:avLst/>
          </a:prstGeom>
        </p:spPr>
        <p:txBody>
          <a:bodyPr vert="horz" lIns="90000" tIns="45720" rIns="9000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SlideBottomBar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0" y="6437274"/>
            <a:ext cx="9906000" cy="4222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b="0" noProof="0" dirty="0"/>
          </a:p>
        </p:txBody>
      </p:sp>
      <p:sp>
        <p:nvSpPr>
          <p:cNvPr id="8" name="SlideLogoText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053529" y="6571461"/>
            <a:ext cx="1267975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350"/>
            <a:r>
              <a:rPr lang="en-US" sz="1000" b="0" noProof="0" dirty="0" smtClean="0">
                <a:solidFill>
                  <a:schemeClr val="bg1"/>
                </a:solidFill>
              </a:rPr>
              <a:t>LeapFrog Investments</a:t>
            </a:r>
            <a:endParaRPr lang="en-US" sz="1000" b="0" noProof="0" dirty="0">
              <a:solidFill>
                <a:schemeClr val="bg1"/>
              </a:solidFill>
            </a:endParaRPr>
          </a:p>
        </p:txBody>
      </p:sp>
      <p:sp>
        <p:nvSpPr>
          <p:cNvPr id="9" name="SlideLogoSeparator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9417292" y="6539404"/>
            <a:ext cx="400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895350"/>
            <a:r>
              <a:rPr lang="en-US" sz="1200" b="0" noProof="0" dirty="0">
                <a:solidFill>
                  <a:schemeClr val="bg1"/>
                </a:solidFill>
              </a:rPr>
              <a:t>|</a:t>
            </a:r>
          </a:p>
        </p:txBody>
      </p:sp>
      <p:sp>
        <p:nvSpPr>
          <p:cNvPr id="10" name="Text Box 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9548434" y="6572205"/>
            <a:ext cx="157094" cy="15388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AU"/>
            </a:defPPr>
            <a:lvl1pPr algn="r" defTabSz="895350">
              <a:defRPr sz="1000" b="0">
                <a:latin typeface="+mj-lt"/>
              </a:defRPr>
            </a:lvl1pPr>
          </a:lstStyle>
          <a:p>
            <a:pPr lvl="0" algn="l"/>
            <a:fld id="{ED273DD2-1B5D-492A-B631-3A3FA3CB8528}" type="slidenum">
              <a:rPr lang="en-US" noProof="0" smtClean="0">
                <a:solidFill>
                  <a:schemeClr val="bg1"/>
                </a:solidFill>
                <a:sym typeface="Arial Narrow" charset="0"/>
              </a:rPr>
              <a:pPr lvl="0" algn="l"/>
              <a:t>‹#›</a:t>
            </a:fld>
            <a:endParaRPr lang="en-US" noProof="0" dirty="0" smtClean="0">
              <a:solidFill>
                <a:schemeClr val="bg1"/>
              </a:solidFill>
              <a:sym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9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32" r:id="rId2"/>
    <p:sldLayoutId id="2147483833" r:id="rId3"/>
    <p:sldLayoutId id="2147483829" r:id="rId4"/>
    <p:sldLayoutId id="2147483817" r:id="rId5"/>
    <p:sldLayoutId id="2147483830" r:id="rId6"/>
    <p:sldLayoutId id="2147483828" r:id="rId7"/>
    <p:sldLayoutId id="2147483823" r:id="rId8"/>
    <p:sldLayoutId id="2147483831" r:id="rId9"/>
    <p:sldLayoutId id="2147483824" r:id="rId10"/>
    <p:sldLayoutId id="214748382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2400" b="1" kern="1200">
          <a:solidFill>
            <a:srgbClr val="2B57B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tags" Target="../tags/tag6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6.xml"/><Relationship Id="rId7" Type="http://schemas.openxmlformats.org/officeDocument/2006/relationships/oleObject" Target="../embeddings/oleObject14.bin"/><Relationship Id="rId2" Type="http://schemas.openxmlformats.org/officeDocument/2006/relationships/tags" Target="../tags/tag65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7.emf"/><Relationship Id="rId4" Type="http://schemas.openxmlformats.org/officeDocument/2006/relationships/tags" Target="../tags/tag67.xml"/><Relationship Id="rId9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9.xml"/><Relationship Id="rId7" Type="http://schemas.openxmlformats.org/officeDocument/2006/relationships/oleObject" Target="../embeddings/oleObject15.bin"/><Relationship Id="rId2" Type="http://schemas.openxmlformats.org/officeDocument/2006/relationships/tags" Target="../tags/tag68.xml"/><Relationship Id="rId1" Type="http://schemas.openxmlformats.org/officeDocument/2006/relationships/vmlDrawing" Target="../drawings/vmlDrawing15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9.jpeg"/><Relationship Id="rId4" Type="http://schemas.openxmlformats.org/officeDocument/2006/relationships/tags" Target="../tags/tag70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73.xml"/><Relationship Id="rId7" Type="http://schemas.openxmlformats.org/officeDocument/2006/relationships/image" Target="../media/image11.jp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76.xml"/><Relationship Id="rId7" Type="http://schemas.openxmlformats.org/officeDocument/2006/relationships/image" Target="../media/image14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47672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4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800" y="2233824"/>
            <a:ext cx="7303488" cy="1411200"/>
          </a:xfrm>
        </p:spPr>
        <p:txBody>
          <a:bodyPr/>
          <a:lstStyle/>
          <a:p>
            <a:r>
              <a:rPr lang="en-US" sz="4000" dirty="0" smtClean="0"/>
              <a:t>Investing in action:</a:t>
            </a:r>
            <a:br>
              <a:rPr lang="en-US" sz="4000" dirty="0" smtClean="0"/>
            </a:br>
            <a:r>
              <a:rPr lang="en-US" sz="4000" dirty="0" err="1" smtClean="0"/>
              <a:t>Microinsurance</a:t>
            </a:r>
            <a:endParaRPr lang="en-US" sz="4000" dirty="0">
              <a:effectLst/>
            </a:endParaRP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241800" y="3645024"/>
            <a:ext cx="7082400" cy="675435"/>
          </a:xfrm>
        </p:spPr>
        <p:txBody>
          <a:bodyPr anchor="ctr">
            <a:normAutofit/>
          </a:bodyPr>
          <a:lstStyle/>
          <a:p>
            <a:r>
              <a:rPr lang="en-ZA" sz="2400" b="0" dirty="0" smtClean="0"/>
              <a:t>The 2014 Vatican Impact Investing Conference</a:t>
            </a:r>
            <a:endParaRPr lang="en-ZA" sz="2400" b="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1800" y="4233874"/>
            <a:ext cx="7082400" cy="451040"/>
          </a:xfrm>
        </p:spPr>
        <p:txBody>
          <a:bodyPr>
            <a:normAutofit/>
          </a:bodyPr>
          <a:lstStyle/>
          <a:p>
            <a:r>
              <a:rPr lang="en-US" dirty="0" smtClean="0"/>
              <a:t>Michael Fernandes, LeapFrog Investments, June 2014</a:t>
            </a:r>
            <a:endParaRPr lang="en-US" dirty="0"/>
          </a:p>
        </p:txBody>
      </p:sp>
      <p:pic>
        <p:nvPicPr>
          <p:cNvPr id="7" name="Picture 6" descr="Unknown-2"/>
          <p:cNvPicPr/>
          <p:nvPr/>
        </p:nvPicPr>
        <p:blipFill>
          <a:blip r:embed="rId7"/>
          <a:srcRect r="55626"/>
          <a:stretch>
            <a:fillRect/>
          </a:stretch>
        </p:blipFill>
        <p:spPr>
          <a:xfrm>
            <a:off x="226718" y="4866372"/>
            <a:ext cx="1008112" cy="103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85628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2B57B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600" dirty="0" smtClean="0">
              <a:solidFill>
                <a:schemeClr val="bg1"/>
              </a:solidFill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Footnote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9062" y="6266055"/>
            <a:ext cx="88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/>
            <a:r>
              <a:rPr lang="en-US" altLang="zh-CN" sz="1000" dirty="0" smtClean="0">
                <a:latin typeface="+mj-lt"/>
                <a:ea typeface="SimSun" pitchFamily="2" charset="-122"/>
              </a:rPr>
              <a:t>NOTE: All data is based on Sab-</a:t>
            </a:r>
            <a:r>
              <a:rPr lang="en-US" altLang="zh-CN" sz="1000" dirty="0">
                <a:latin typeface="+mj-lt"/>
                <a:ea typeface="SimSun" pitchFamily="2" charset="-122"/>
              </a:rPr>
              <a:t>S</a:t>
            </a:r>
            <a:r>
              <a:rPr lang="en-US" altLang="zh-CN" sz="1000" dirty="0" smtClean="0">
                <a:latin typeface="+mj-lt"/>
                <a:ea typeface="SimSun" pitchFamily="2" charset="-122"/>
              </a:rPr>
              <a:t>aharan Africa, South Asia and Southeast Asia excluding China; Population and household consumption data is </a:t>
            </a:r>
            <a:br>
              <a:rPr lang="en-US" altLang="zh-CN" sz="1000" dirty="0" smtClean="0">
                <a:latin typeface="+mj-lt"/>
                <a:ea typeface="SimSun" pitchFamily="2" charset="-122"/>
              </a:rPr>
            </a:br>
            <a:r>
              <a:rPr lang="en-US" altLang="zh-CN" sz="1000" dirty="0" smtClean="0">
                <a:latin typeface="+mj-lt"/>
                <a:ea typeface="SimSun" pitchFamily="2" charset="-122"/>
              </a:rPr>
              <a:t>based on income between</a:t>
            </a:r>
            <a:r>
              <a:rPr lang="en-US" sz="1000" dirty="0" smtClean="0">
                <a:latin typeface="+mj-lt"/>
              </a:rPr>
              <a:t> </a:t>
            </a:r>
            <a:r>
              <a:rPr lang="en-US" sz="1000" dirty="0">
                <a:latin typeface="+mj-lt"/>
              </a:rPr>
              <a:t>$2-$10/day </a:t>
            </a:r>
            <a:r>
              <a:rPr lang="en-US" sz="1000" dirty="0" smtClean="0">
                <a:latin typeface="+mj-lt"/>
              </a:rPr>
              <a:t>PPP; F</a:t>
            </a:r>
            <a:r>
              <a:rPr lang="en-US" sz="1000" dirty="0" smtClean="0">
                <a:latin typeface="+mj-lt"/>
                <a:ea typeface="SimSun" pitchFamily="2" charset="-122"/>
              </a:rPr>
              <a:t>inancial access data is based on all income levels; </a:t>
            </a:r>
          </a:p>
          <a:p>
            <a:r>
              <a:rPr lang="en-US" altLang="zh-CN" sz="1000" dirty="0" smtClean="0">
                <a:latin typeface="+mj-lt"/>
                <a:ea typeface="SimSun" pitchFamily="2" charset="-122"/>
              </a:rPr>
              <a:t>SOURCE: World Bank WDI, GEP and Global </a:t>
            </a:r>
            <a:r>
              <a:rPr lang="en-US" altLang="zh-CN" sz="1000" dirty="0" err="1" smtClean="0">
                <a:latin typeface="+mj-lt"/>
                <a:ea typeface="SimSun" pitchFamily="2" charset="-122"/>
              </a:rPr>
              <a:t>Findex</a:t>
            </a:r>
            <a:r>
              <a:rPr lang="en-US" altLang="zh-CN" sz="1000" dirty="0" smtClean="0">
                <a:latin typeface="+mj-lt"/>
                <a:ea typeface="SimSun" pitchFamily="2" charset="-122"/>
              </a:rPr>
              <a:t> (2012); LeapFrog analysis</a:t>
            </a:r>
            <a:endParaRPr lang="en-US" altLang="zh-CN" sz="1000" dirty="0">
              <a:latin typeface="+mj-lt"/>
              <a:ea typeface="SimSun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748" y="812049"/>
            <a:ext cx="9392387" cy="33855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i="1" dirty="0" smtClean="0">
                <a:solidFill>
                  <a:srgbClr val="2B57B3"/>
                </a:solidFill>
                <a:latin typeface="+mj-lt"/>
              </a:rPr>
              <a:t>Worldwide, billions of emerging consumers are seeking financial services to help them rise out of poverty</a:t>
            </a:r>
            <a:endParaRPr lang="en-US" sz="2000" i="1" dirty="0">
              <a:solidFill>
                <a:srgbClr val="2B57B3"/>
              </a:solidFill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64117" y="1556792"/>
            <a:ext cx="9377766" cy="0"/>
          </a:xfrm>
          <a:prstGeom prst="line">
            <a:avLst/>
          </a:prstGeom>
          <a:ln>
            <a:solidFill>
              <a:srgbClr val="2B57B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4117" y="6021288"/>
            <a:ext cx="9377766" cy="0"/>
          </a:xfrm>
          <a:prstGeom prst="line">
            <a:avLst/>
          </a:prstGeom>
          <a:ln>
            <a:solidFill>
              <a:srgbClr val="2B57B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88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2065778"/>
            <a:ext cx="1710803" cy="19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127"/>
          <p:cNvPicPr>
            <a:picLocks noChangeAspect="1" noChangeArrowheads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68" y="1988840"/>
            <a:ext cx="1865087" cy="201330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0" name="Freeform 54"/>
          <p:cNvSpPr>
            <a:spLocks noEditPoints="1"/>
          </p:cNvSpPr>
          <p:nvPr/>
        </p:nvSpPr>
        <p:spPr bwMode="auto">
          <a:xfrm>
            <a:off x="3525029" y="2160336"/>
            <a:ext cx="2290497" cy="1777977"/>
          </a:xfrm>
          <a:custGeom>
            <a:avLst/>
            <a:gdLst>
              <a:gd name="T0" fmla="*/ 22 w 81"/>
              <a:gd name="T1" fmla="*/ 31 h 63"/>
              <a:gd name="T2" fmla="*/ 58 w 81"/>
              <a:gd name="T3" fmla="*/ 31 h 63"/>
              <a:gd name="T4" fmla="*/ 41 w 81"/>
              <a:gd name="T5" fmla="*/ 42 h 63"/>
              <a:gd name="T6" fmla="*/ 40 w 81"/>
              <a:gd name="T7" fmla="*/ 45 h 63"/>
              <a:gd name="T8" fmla="*/ 31 w 81"/>
              <a:gd name="T9" fmla="*/ 35 h 63"/>
              <a:gd name="T10" fmla="*/ 40 w 81"/>
              <a:gd name="T11" fmla="*/ 37 h 63"/>
              <a:gd name="T12" fmla="*/ 37 w 81"/>
              <a:gd name="T13" fmla="*/ 33 h 63"/>
              <a:gd name="T14" fmla="*/ 40 w 81"/>
              <a:gd name="T15" fmla="*/ 21 h 63"/>
              <a:gd name="T16" fmla="*/ 41 w 81"/>
              <a:gd name="T17" fmla="*/ 18 h 63"/>
              <a:gd name="T18" fmla="*/ 49 w 81"/>
              <a:gd name="T19" fmla="*/ 27 h 63"/>
              <a:gd name="T20" fmla="*/ 41 w 81"/>
              <a:gd name="T21" fmla="*/ 25 h 63"/>
              <a:gd name="T22" fmla="*/ 49 w 81"/>
              <a:gd name="T23" fmla="*/ 35 h 63"/>
              <a:gd name="T24" fmla="*/ 38 w 81"/>
              <a:gd name="T25" fmla="*/ 26 h 63"/>
              <a:gd name="T26" fmla="*/ 40 w 81"/>
              <a:gd name="T27" fmla="*/ 25 h 63"/>
              <a:gd name="T28" fmla="*/ 41 w 81"/>
              <a:gd name="T29" fmla="*/ 34 h 63"/>
              <a:gd name="T30" fmla="*/ 44 w 81"/>
              <a:gd name="T31" fmla="*/ 36 h 63"/>
              <a:gd name="T32" fmla="*/ 78 w 81"/>
              <a:gd name="T33" fmla="*/ 58 h 63"/>
              <a:gd name="T34" fmla="*/ 73 w 81"/>
              <a:gd name="T35" fmla="*/ 55 h 63"/>
              <a:gd name="T36" fmla="*/ 71 w 81"/>
              <a:gd name="T37" fmla="*/ 25 h 63"/>
              <a:gd name="T38" fmla="*/ 73 w 81"/>
              <a:gd name="T39" fmla="*/ 23 h 63"/>
              <a:gd name="T40" fmla="*/ 78 w 81"/>
              <a:gd name="T41" fmla="*/ 20 h 63"/>
              <a:gd name="T42" fmla="*/ 40 w 81"/>
              <a:gd name="T43" fmla="*/ 0 h 63"/>
              <a:gd name="T44" fmla="*/ 3 w 81"/>
              <a:gd name="T45" fmla="*/ 20 h 63"/>
              <a:gd name="T46" fmla="*/ 8 w 81"/>
              <a:gd name="T47" fmla="*/ 23 h 63"/>
              <a:gd name="T48" fmla="*/ 10 w 81"/>
              <a:gd name="T49" fmla="*/ 25 h 63"/>
              <a:gd name="T50" fmla="*/ 8 w 81"/>
              <a:gd name="T51" fmla="*/ 55 h 63"/>
              <a:gd name="T52" fmla="*/ 3 w 81"/>
              <a:gd name="T53" fmla="*/ 58 h 63"/>
              <a:gd name="T54" fmla="*/ 0 w 81"/>
              <a:gd name="T55" fmla="*/ 60 h 63"/>
              <a:gd name="T56" fmla="*/ 81 w 81"/>
              <a:gd name="T57" fmla="*/ 63 h 63"/>
              <a:gd name="T58" fmla="*/ 78 w 81"/>
              <a:gd name="T59" fmla="*/ 60 h 63"/>
              <a:gd name="T60" fmla="*/ 62 w 81"/>
              <a:gd name="T61" fmla="*/ 55 h 63"/>
              <a:gd name="T62" fmla="*/ 60 w 81"/>
              <a:gd name="T63" fmla="*/ 58 h 63"/>
              <a:gd name="T64" fmla="*/ 55 w 81"/>
              <a:gd name="T65" fmla="*/ 55 h 63"/>
              <a:gd name="T66" fmla="*/ 54 w 81"/>
              <a:gd name="T67" fmla="*/ 48 h 63"/>
              <a:gd name="T68" fmla="*/ 44 w 81"/>
              <a:gd name="T69" fmla="*/ 55 h 63"/>
              <a:gd name="T70" fmla="*/ 43 w 81"/>
              <a:gd name="T71" fmla="*/ 58 h 63"/>
              <a:gd name="T72" fmla="*/ 38 w 81"/>
              <a:gd name="T73" fmla="*/ 55 h 63"/>
              <a:gd name="T74" fmla="*/ 36 w 81"/>
              <a:gd name="T75" fmla="*/ 53 h 63"/>
              <a:gd name="T76" fmla="*/ 27 w 81"/>
              <a:gd name="T77" fmla="*/ 55 h 63"/>
              <a:gd name="T78" fmla="*/ 25 w 81"/>
              <a:gd name="T79" fmla="*/ 58 h 63"/>
              <a:gd name="T80" fmla="*/ 20 w 81"/>
              <a:gd name="T81" fmla="*/ 55 h 63"/>
              <a:gd name="T82" fmla="*/ 18 w 81"/>
              <a:gd name="T83" fmla="*/ 25 h 63"/>
              <a:gd name="T84" fmla="*/ 20 w 81"/>
              <a:gd name="T85" fmla="*/ 24 h 63"/>
              <a:gd name="T86" fmla="*/ 21 w 81"/>
              <a:gd name="T87" fmla="*/ 23 h 63"/>
              <a:gd name="T88" fmla="*/ 60 w 81"/>
              <a:gd name="T89" fmla="*/ 23 h 63"/>
              <a:gd name="T90" fmla="*/ 60 w 81"/>
              <a:gd name="T91" fmla="*/ 24 h 63"/>
              <a:gd name="T92" fmla="*/ 63 w 81"/>
              <a:gd name="T93" fmla="*/ 2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63">
                <a:moveTo>
                  <a:pt x="40" y="14"/>
                </a:moveTo>
                <a:cubicBezTo>
                  <a:pt x="30" y="14"/>
                  <a:pt x="22" y="22"/>
                  <a:pt x="22" y="31"/>
                </a:cubicBezTo>
                <a:cubicBezTo>
                  <a:pt x="22" y="41"/>
                  <a:pt x="30" y="49"/>
                  <a:pt x="40" y="49"/>
                </a:cubicBezTo>
                <a:cubicBezTo>
                  <a:pt x="50" y="49"/>
                  <a:pt x="58" y="41"/>
                  <a:pt x="58" y="31"/>
                </a:cubicBezTo>
                <a:cubicBezTo>
                  <a:pt x="58" y="22"/>
                  <a:pt x="50" y="14"/>
                  <a:pt x="40" y="14"/>
                </a:cubicBezTo>
                <a:close/>
                <a:moveTo>
                  <a:pt x="41" y="42"/>
                </a:moveTo>
                <a:cubicBezTo>
                  <a:pt x="41" y="45"/>
                  <a:pt x="41" y="45"/>
                  <a:pt x="41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2"/>
                  <a:pt x="40" y="42"/>
                  <a:pt x="40" y="42"/>
                </a:cubicBezTo>
                <a:cubicBezTo>
                  <a:pt x="34" y="42"/>
                  <a:pt x="31" y="38"/>
                  <a:pt x="31" y="35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6"/>
                  <a:pt x="38" y="37"/>
                  <a:pt x="40" y="37"/>
                </a:cubicBezTo>
                <a:cubicBezTo>
                  <a:pt x="40" y="33"/>
                  <a:pt x="40" y="33"/>
                  <a:pt x="40" y="33"/>
                </a:cubicBezTo>
                <a:cubicBezTo>
                  <a:pt x="39" y="33"/>
                  <a:pt x="38" y="33"/>
                  <a:pt x="37" y="33"/>
                </a:cubicBezTo>
                <a:cubicBezTo>
                  <a:pt x="34" y="32"/>
                  <a:pt x="32" y="30"/>
                  <a:pt x="32" y="27"/>
                </a:cubicBezTo>
                <a:cubicBezTo>
                  <a:pt x="32" y="23"/>
                  <a:pt x="36" y="21"/>
                  <a:pt x="40" y="21"/>
                </a:cubicBezTo>
                <a:cubicBezTo>
                  <a:pt x="40" y="18"/>
                  <a:pt x="40" y="18"/>
                  <a:pt x="40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45" y="21"/>
                  <a:pt x="49" y="23"/>
                  <a:pt x="49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6"/>
                  <a:pt x="43" y="25"/>
                  <a:pt x="41" y="25"/>
                </a:cubicBezTo>
                <a:cubicBezTo>
                  <a:pt x="41" y="28"/>
                  <a:pt x="41" y="28"/>
                  <a:pt x="41" y="28"/>
                </a:cubicBezTo>
                <a:cubicBezTo>
                  <a:pt x="48" y="30"/>
                  <a:pt x="49" y="32"/>
                  <a:pt x="49" y="35"/>
                </a:cubicBezTo>
                <a:cubicBezTo>
                  <a:pt x="49" y="38"/>
                  <a:pt x="47" y="42"/>
                  <a:pt x="41" y="42"/>
                </a:cubicBezTo>
                <a:close/>
                <a:moveTo>
                  <a:pt x="38" y="26"/>
                </a:moveTo>
                <a:cubicBezTo>
                  <a:pt x="38" y="27"/>
                  <a:pt x="38" y="28"/>
                  <a:pt x="40" y="28"/>
                </a:cubicBezTo>
                <a:cubicBezTo>
                  <a:pt x="40" y="25"/>
                  <a:pt x="40" y="25"/>
                  <a:pt x="40" y="25"/>
                </a:cubicBezTo>
                <a:cubicBezTo>
                  <a:pt x="39" y="25"/>
                  <a:pt x="38" y="25"/>
                  <a:pt x="38" y="26"/>
                </a:cubicBezTo>
                <a:close/>
                <a:moveTo>
                  <a:pt x="41" y="34"/>
                </a:moveTo>
                <a:cubicBezTo>
                  <a:pt x="41" y="37"/>
                  <a:pt x="41" y="37"/>
                  <a:pt x="41" y="37"/>
                </a:cubicBezTo>
                <a:cubicBezTo>
                  <a:pt x="43" y="37"/>
                  <a:pt x="44" y="37"/>
                  <a:pt x="44" y="36"/>
                </a:cubicBezTo>
                <a:cubicBezTo>
                  <a:pt x="44" y="35"/>
                  <a:pt x="43" y="34"/>
                  <a:pt x="41" y="34"/>
                </a:cubicBezTo>
                <a:close/>
                <a:moveTo>
                  <a:pt x="78" y="58"/>
                </a:moveTo>
                <a:cubicBezTo>
                  <a:pt x="73" y="58"/>
                  <a:pt x="73" y="58"/>
                  <a:pt x="73" y="58"/>
                </a:cubicBezTo>
                <a:cubicBezTo>
                  <a:pt x="73" y="55"/>
                  <a:pt x="73" y="55"/>
                  <a:pt x="73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1" y="25"/>
                  <a:pt x="71" y="25"/>
                  <a:pt x="71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3"/>
                  <a:pt x="73" y="23"/>
                  <a:pt x="73" y="23"/>
                </a:cubicBezTo>
                <a:cubicBezTo>
                  <a:pt x="78" y="23"/>
                  <a:pt x="78" y="23"/>
                  <a:pt x="78" y="23"/>
                </a:cubicBezTo>
                <a:cubicBezTo>
                  <a:pt x="78" y="20"/>
                  <a:pt x="78" y="20"/>
                  <a:pt x="78" y="20"/>
                </a:cubicBezTo>
                <a:cubicBezTo>
                  <a:pt x="81" y="20"/>
                  <a:pt x="81" y="20"/>
                  <a:pt x="81" y="20"/>
                </a:cubicBezTo>
                <a:cubicBezTo>
                  <a:pt x="40" y="0"/>
                  <a:pt x="40" y="0"/>
                  <a:pt x="40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3"/>
                  <a:pt x="3" y="23"/>
                  <a:pt x="3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5"/>
                  <a:pt x="8" y="25"/>
                  <a:pt x="8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9" y="55"/>
                  <a:pt x="9" y="55"/>
                  <a:pt x="9" y="55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58"/>
                  <a:pt x="3" y="58"/>
                  <a:pt x="3" y="58"/>
                </a:cubicBezTo>
                <a:cubicBezTo>
                  <a:pt x="3" y="60"/>
                  <a:pt x="3" y="60"/>
                  <a:pt x="3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3"/>
                  <a:pt x="0" y="63"/>
                  <a:pt x="0" y="63"/>
                </a:cubicBezTo>
                <a:cubicBezTo>
                  <a:pt x="81" y="63"/>
                  <a:pt x="81" y="63"/>
                  <a:pt x="81" y="63"/>
                </a:cubicBezTo>
                <a:cubicBezTo>
                  <a:pt x="81" y="60"/>
                  <a:pt x="81" y="60"/>
                  <a:pt x="81" y="60"/>
                </a:cubicBezTo>
                <a:cubicBezTo>
                  <a:pt x="78" y="60"/>
                  <a:pt x="78" y="60"/>
                  <a:pt x="78" y="60"/>
                </a:cubicBezTo>
                <a:lnTo>
                  <a:pt x="78" y="58"/>
                </a:lnTo>
                <a:close/>
                <a:moveTo>
                  <a:pt x="62" y="55"/>
                </a:moveTo>
                <a:cubicBezTo>
                  <a:pt x="60" y="55"/>
                  <a:pt x="60" y="55"/>
                  <a:pt x="60" y="55"/>
                </a:cubicBezTo>
                <a:cubicBezTo>
                  <a:pt x="60" y="58"/>
                  <a:pt x="60" y="58"/>
                  <a:pt x="60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5"/>
                  <a:pt x="55" y="55"/>
                  <a:pt x="55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48"/>
                  <a:pt x="54" y="48"/>
                  <a:pt x="54" y="48"/>
                </a:cubicBezTo>
                <a:cubicBezTo>
                  <a:pt x="51" y="50"/>
                  <a:pt x="48" y="52"/>
                  <a:pt x="44" y="53"/>
                </a:cubicBezTo>
                <a:cubicBezTo>
                  <a:pt x="44" y="55"/>
                  <a:pt x="44" y="55"/>
                  <a:pt x="44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8"/>
                  <a:pt x="43" y="58"/>
                  <a:pt x="43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5"/>
                  <a:pt x="38" y="55"/>
                  <a:pt x="38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6" y="53"/>
                  <a:pt x="36" y="53"/>
                  <a:pt x="36" y="53"/>
                </a:cubicBezTo>
                <a:cubicBezTo>
                  <a:pt x="33" y="52"/>
                  <a:pt x="30" y="50"/>
                  <a:pt x="27" y="48"/>
                </a:cubicBezTo>
                <a:cubicBezTo>
                  <a:pt x="27" y="55"/>
                  <a:pt x="27" y="55"/>
                  <a:pt x="27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8"/>
                  <a:pt x="25" y="58"/>
                  <a:pt x="25" y="58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5"/>
                  <a:pt x="20" y="55"/>
                  <a:pt x="20" y="55"/>
                </a:cubicBezTo>
                <a:cubicBezTo>
                  <a:pt x="19" y="55"/>
                  <a:pt x="19" y="55"/>
                  <a:pt x="19" y="55"/>
                </a:cubicBezTo>
                <a:cubicBezTo>
                  <a:pt x="18" y="25"/>
                  <a:pt x="18" y="25"/>
                  <a:pt x="18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5"/>
                  <a:pt x="20" y="24"/>
                  <a:pt x="20" y="24"/>
                </a:cubicBezTo>
                <a:cubicBezTo>
                  <a:pt x="20" y="23"/>
                  <a:pt x="20" y="23"/>
                  <a:pt x="20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4" y="15"/>
                  <a:pt x="32" y="10"/>
                  <a:pt x="40" y="10"/>
                </a:cubicBezTo>
                <a:cubicBezTo>
                  <a:pt x="49" y="10"/>
                  <a:pt x="57" y="15"/>
                  <a:pt x="60" y="23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4"/>
                  <a:pt x="60" y="24"/>
                  <a:pt x="60" y="24"/>
                </a:cubicBezTo>
                <a:cubicBezTo>
                  <a:pt x="61" y="24"/>
                  <a:pt x="61" y="25"/>
                  <a:pt x="61" y="25"/>
                </a:cubicBezTo>
                <a:cubicBezTo>
                  <a:pt x="63" y="25"/>
                  <a:pt x="63" y="25"/>
                  <a:pt x="63" y="25"/>
                </a:cubicBezTo>
                <a:lnTo>
                  <a:pt x="62" y="5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3368824" y="4077072"/>
            <a:ext cx="2859602" cy="15841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sz="3600" b="1" kern="1200" dirty="0" smtClean="0">
                <a:solidFill>
                  <a:schemeClr val="accent1"/>
                </a:solidFill>
                <a:latin typeface="+mj-lt"/>
              </a:rPr>
              <a:t>1.9 Billion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sz="1800" dirty="0">
                <a:latin typeface="+mj-lt"/>
              </a:rPr>
              <a:t>o</a:t>
            </a:r>
            <a:r>
              <a:rPr lang="en-US" sz="1800" dirty="0" smtClean="0">
                <a:latin typeface="+mj-lt"/>
              </a:rPr>
              <a:t>f these people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sz="1800" dirty="0">
                <a:latin typeface="+mj-lt"/>
              </a:rPr>
              <a:t>a</a:t>
            </a:r>
            <a:r>
              <a:rPr lang="en-US" sz="1800" dirty="0" smtClean="0">
                <a:latin typeface="+mj-lt"/>
              </a:rPr>
              <a:t>re in Africa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sz="1800" dirty="0" smtClean="0">
                <a:latin typeface="+mj-lt"/>
              </a:rPr>
              <a:t> and S&amp;SE Asia</a:t>
            </a: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6609184" y="4077072"/>
            <a:ext cx="2592288" cy="15841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sz="3600" b="1" kern="1200" dirty="0" smtClean="0">
                <a:solidFill>
                  <a:schemeClr val="accent1"/>
                </a:solidFill>
                <a:latin typeface="+mj-lt"/>
              </a:rPr>
              <a:t>70%</a:t>
            </a:r>
          </a:p>
          <a:p>
            <a:pPr lvl="0" algn="ctr" defTabSz="711200">
              <a:spcBef>
                <a:spcPct val="0"/>
              </a:spcBef>
              <a:spcAft>
                <a:spcPts val="500"/>
              </a:spcAft>
            </a:pPr>
            <a:r>
              <a:rPr lang="en-US" sz="1800" dirty="0">
                <a:latin typeface="+mj-lt"/>
              </a:rPr>
              <a:t>h</a:t>
            </a:r>
            <a:r>
              <a:rPr lang="en-US" sz="1800" dirty="0" smtClean="0">
                <a:latin typeface="+mj-lt"/>
              </a:rPr>
              <a:t>ave no access to</a:t>
            </a:r>
            <a:br>
              <a:rPr lang="en-US" sz="18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>financial services</a:t>
            </a:r>
            <a:br>
              <a:rPr lang="en-US" sz="1800" dirty="0" smtClean="0">
                <a:latin typeface="+mj-lt"/>
              </a:rPr>
            </a:br>
            <a:r>
              <a:rPr lang="en-US" sz="1800" dirty="0" smtClean="0">
                <a:latin typeface="+mj-lt"/>
              </a:rPr>
              <a:t>(11% in developed markets)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28700" y="118800"/>
            <a:ext cx="9620730" cy="676800"/>
          </a:xfrm>
        </p:spPr>
        <p:txBody>
          <a:bodyPr/>
          <a:lstStyle/>
          <a:p>
            <a:r>
              <a:rPr lang="en-US" dirty="0" smtClean="0"/>
              <a:t>The need for financial services is significant</a:t>
            </a:r>
            <a:endParaRPr lang="en-US" dirty="0"/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416496" y="4077072"/>
            <a:ext cx="2859602" cy="15841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none" lIns="0" tIns="0" rIns="0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3.6 Billion</a:t>
            </a:r>
            <a:endParaRPr lang="en-US" sz="3600" b="1" kern="1200" dirty="0" smtClean="0">
              <a:solidFill>
                <a:schemeClr val="accent1"/>
              </a:solidFill>
              <a:latin typeface="+mj-lt"/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sz="1800" dirty="0" smtClean="0">
                <a:latin typeface="+mj-lt"/>
              </a:rPr>
              <a:t>people worldwide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sz="1800" dirty="0">
                <a:latin typeface="+mj-lt"/>
              </a:rPr>
              <a:t>e</a:t>
            </a:r>
            <a:r>
              <a:rPr lang="en-US" sz="1800" dirty="0" smtClean="0">
                <a:latin typeface="+mj-lt"/>
              </a:rPr>
              <a:t>arning between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ts val="500"/>
              </a:spcAft>
            </a:pPr>
            <a:r>
              <a:rPr lang="en-US" sz="1800" dirty="0" smtClean="0">
                <a:latin typeface="+mj-lt"/>
              </a:rPr>
              <a:t>PPP $1.25 &amp; $10 per day</a:t>
            </a:r>
          </a:p>
        </p:txBody>
      </p:sp>
    </p:spTree>
    <p:extLst>
      <p:ext uri="{BB962C8B-B14F-4D97-AF65-F5344CB8AC3E}">
        <p14:creationId xmlns:p14="http://schemas.microsoft.com/office/powerpoint/2010/main" val="13881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00619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1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2B57B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600" dirty="0" smtClean="0">
              <a:solidFill>
                <a:schemeClr val="bg1"/>
              </a:solidFill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27748" y="1124744"/>
            <a:ext cx="9377766" cy="0"/>
          </a:xfrm>
          <a:prstGeom prst="line">
            <a:avLst/>
          </a:prstGeom>
          <a:ln>
            <a:solidFill>
              <a:srgbClr val="2B57B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4117" y="6021288"/>
            <a:ext cx="9377766" cy="0"/>
          </a:xfrm>
          <a:prstGeom prst="line">
            <a:avLst/>
          </a:prstGeom>
          <a:ln>
            <a:solidFill>
              <a:srgbClr val="2B57B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28588" y="119063"/>
            <a:ext cx="9620250" cy="676275"/>
          </a:xfrm>
        </p:spPr>
        <p:txBody>
          <a:bodyPr/>
          <a:lstStyle/>
          <a:p>
            <a:r>
              <a:rPr lang="en-US" dirty="0" smtClean="0"/>
              <a:t>Financial services can create a pathway out of poverty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96816" y="1803821"/>
            <a:ext cx="2304256" cy="761083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 dirty="0" err="1" smtClean="0">
              <a:solidFill>
                <a:schemeClr val="bg1"/>
              </a:solidFill>
              <a:latin typeface="+mj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9520" y="2091853"/>
            <a:ext cx="3096344" cy="79208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 dirty="0" err="1" smtClean="0">
              <a:solidFill>
                <a:schemeClr val="bg1"/>
              </a:solidFill>
              <a:latin typeface="+mj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2760" y="2379885"/>
            <a:ext cx="2664296" cy="36004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 dirty="0" err="1" smtClean="0">
              <a:solidFill>
                <a:schemeClr val="bg1"/>
              </a:solidFill>
              <a:latin typeface="+mj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2920" y="2688418"/>
            <a:ext cx="576064" cy="5965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84798" y="717957"/>
            <a:ext cx="9392387" cy="33855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i="1" dirty="0" smtClean="0">
                <a:solidFill>
                  <a:srgbClr val="2B57B3"/>
                </a:solidFill>
                <a:latin typeface="+mj-lt"/>
              </a:rPr>
              <a:t>Safety nets and springboards in action</a:t>
            </a:r>
            <a:endParaRPr lang="en-US" sz="2000" i="1" dirty="0">
              <a:solidFill>
                <a:srgbClr val="2B57B3"/>
              </a:solidFill>
              <a:latin typeface="+mj-lt"/>
            </a:endParaRPr>
          </a:p>
        </p:txBody>
      </p:sp>
      <p:pic>
        <p:nvPicPr>
          <p:cNvPr id="14" name="Picture 13" descr="Springboard.jpg"/>
          <p:cNvPicPr>
            <a:picLocks noChangeAspect="1"/>
          </p:cNvPicPr>
          <p:nvPr/>
        </p:nvPicPr>
        <p:blipFill>
          <a:blip r:embed="rId9" cstate="print"/>
          <a:srcRect t="26619" b="26619"/>
          <a:stretch>
            <a:fillRect/>
          </a:stretch>
        </p:blipFill>
        <p:spPr bwMode="gray">
          <a:xfrm>
            <a:off x="6753200" y="2274731"/>
            <a:ext cx="1238250" cy="432048"/>
          </a:xfrm>
          <a:prstGeom prst="rect">
            <a:avLst/>
          </a:prstGeom>
        </p:spPr>
      </p:pic>
      <p:pic>
        <p:nvPicPr>
          <p:cNvPr id="15" name="Picture 14" descr="Springboard.jpg"/>
          <p:cNvPicPr>
            <a:picLocks noChangeAspect="1"/>
          </p:cNvPicPr>
          <p:nvPr/>
        </p:nvPicPr>
        <p:blipFill>
          <a:blip r:embed="rId9" cstate="print"/>
          <a:srcRect t="26619" b="26619"/>
          <a:stretch>
            <a:fillRect/>
          </a:stretch>
        </p:blipFill>
        <p:spPr bwMode="gray">
          <a:xfrm>
            <a:off x="4880992" y="3210835"/>
            <a:ext cx="1238250" cy="432048"/>
          </a:xfrm>
          <a:prstGeom prst="rect">
            <a:avLst/>
          </a:prstGeom>
        </p:spPr>
      </p:pic>
      <p:pic>
        <p:nvPicPr>
          <p:cNvPr id="18" name="Picture 17" descr="safety net 3.jpg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7771" b="17067"/>
          <a:stretch>
            <a:fillRect/>
          </a:stretch>
        </p:blipFill>
        <p:spPr bwMode="gray">
          <a:xfrm>
            <a:off x="5745088" y="2576454"/>
            <a:ext cx="936104" cy="609979"/>
          </a:xfrm>
          <a:prstGeom prst="rect">
            <a:avLst/>
          </a:prstGeom>
        </p:spPr>
      </p:pic>
      <p:pic>
        <p:nvPicPr>
          <p:cNvPr id="20" name="Picture 19" descr="safety net 3.jpg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7771" b="17067"/>
          <a:stretch>
            <a:fillRect/>
          </a:stretch>
        </p:blipFill>
        <p:spPr bwMode="gray">
          <a:xfrm>
            <a:off x="4016896" y="3607042"/>
            <a:ext cx="936104" cy="609979"/>
          </a:xfrm>
          <a:prstGeom prst="rect">
            <a:avLst/>
          </a:prstGeom>
        </p:spPr>
      </p:pic>
      <p:pic>
        <p:nvPicPr>
          <p:cNvPr id="21" name="Picture 20" descr="safety net 3.jpg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7771" b="17067"/>
          <a:stretch>
            <a:fillRect/>
          </a:stretch>
        </p:blipFill>
        <p:spPr bwMode="gray">
          <a:xfrm>
            <a:off x="2720752" y="4471138"/>
            <a:ext cx="936104" cy="609979"/>
          </a:xfrm>
          <a:prstGeom prst="rect">
            <a:avLst/>
          </a:prstGeom>
        </p:spPr>
      </p:pic>
      <p:sp>
        <p:nvSpPr>
          <p:cNvPr id="23" name="Text Placeholder 2"/>
          <p:cNvSpPr txBox="1">
            <a:spLocks/>
          </p:cNvSpPr>
          <p:nvPr/>
        </p:nvSpPr>
        <p:spPr bwMode="gray">
          <a:xfrm>
            <a:off x="1884259" y="3320499"/>
            <a:ext cx="1628581" cy="468541"/>
          </a:xfrm>
          <a:prstGeom prst="rect">
            <a:avLst/>
          </a:prstGeom>
        </p:spPr>
        <p:txBody>
          <a:bodyPr vert="horz" lIns="90000" tIns="45720" rIns="9000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b="1" dirty="0" smtClean="0">
                <a:solidFill>
                  <a:schemeClr val="accent1"/>
                </a:solidFill>
                <a:latin typeface="+mj-lt"/>
              </a:rPr>
              <a:t>Safety Nets</a:t>
            </a:r>
            <a:endParaRPr lang="en-GB" sz="1800" dirty="0" smtClean="0">
              <a:latin typeface="+mj-lt"/>
            </a:endParaRPr>
          </a:p>
        </p:txBody>
      </p:sp>
      <p:grpSp>
        <p:nvGrpSpPr>
          <p:cNvPr id="24" name="Group 23"/>
          <p:cNvGrpSpPr/>
          <p:nvPr/>
        </p:nvGrpSpPr>
        <p:grpSpPr bwMode="gray">
          <a:xfrm>
            <a:off x="898652" y="4616643"/>
            <a:ext cx="504056" cy="917492"/>
            <a:chOff x="539552" y="4306076"/>
            <a:chExt cx="504056" cy="917492"/>
          </a:xfrm>
        </p:grpSpPr>
        <p:sp>
          <p:nvSpPr>
            <p:cNvPr id="26" name="Oval 25"/>
            <p:cNvSpPr/>
            <p:nvPr/>
          </p:nvSpPr>
          <p:spPr bwMode="gray">
            <a:xfrm>
              <a:off x="624817" y="4306076"/>
              <a:ext cx="294033" cy="319764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GB" sz="1400" b="1" dirty="0" smtClean="0">
                <a:solidFill>
                  <a:schemeClr val="bg1"/>
                </a:solidFill>
                <a:latin typeface="+mj-lt"/>
                <a:ea typeface="ヒラギノ角ゴ ProN W3" charset="0"/>
                <a:cs typeface="ヒラギノ角ゴ ProN W3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 bwMode="gray">
            <a:xfrm>
              <a:off x="771153" y="4620604"/>
              <a:ext cx="1" cy="397401"/>
            </a:xfrm>
            <a:prstGeom prst="lin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gray">
            <a:xfrm flipH="1">
              <a:off x="562364" y="5010392"/>
              <a:ext cx="210023" cy="213176"/>
            </a:xfrm>
            <a:prstGeom prst="lin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gray">
            <a:xfrm flipH="1" flipV="1">
              <a:off x="763903" y="5010392"/>
              <a:ext cx="210023" cy="213176"/>
            </a:xfrm>
            <a:prstGeom prst="lin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gray">
            <a:xfrm flipH="1">
              <a:off x="539552" y="4726401"/>
              <a:ext cx="504056" cy="106588"/>
            </a:xfrm>
            <a:prstGeom prst="lin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 Placeholder 2"/>
          <p:cNvSpPr txBox="1">
            <a:spLocks/>
          </p:cNvSpPr>
          <p:nvPr/>
        </p:nvSpPr>
        <p:spPr bwMode="gray">
          <a:xfrm>
            <a:off x="3872880" y="1808028"/>
            <a:ext cx="1871182" cy="431128"/>
          </a:xfrm>
          <a:prstGeom prst="rect">
            <a:avLst/>
          </a:prstGeom>
        </p:spPr>
        <p:txBody>
          <a:bodyPr vert="horz" lIns="90000" tIns="45720" rIns="9000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Springboards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4" name="Freeform 33"/>
          <p:cNvSpPr/>
          <p:nvPr/>
        </p:nvSpPr>
        <p:spPr bwMode="gray">
          <a:xfrm>
            <a:off x="1612064" y="4399130"/>
            <a:ext cx="6509288" cy="1423261"/>
          </a:xfrm>
          <a:custGeom>
            <a:avLst/>
            <a:gdLst>
              <a:gd name="connsiteX0" fmla="*/ 0 w 6509288"/>
              <a:gd name="connsiteY0" fmla="*/ 638013 h 1423261"/>
              <a:gd name="connsiteX1" fmla="*/ 588936 w 6509288"/>
              <a:gd name="connsiteY1" fmla="*/ 1319939 h 1423261"/>
              <a:gd name="connsiteX2" fmla="*/ 1348353 w 6509288"/>
              <a:gd name="connsiteY2" fmla="*/ 18081 h 1423261"/>
              <a:gd name="connsiteX3" fmla="*/ 2061275 w 6509288"/>
              <a:gd name="connsiteY3" fmla="*/ 1304440 h 1423261"/>
              <a:gd name="connsiteX4" fmla="*/ 2743200 w 6509288"/>
              <a:gd name="connsiteY4" fmla="*/ 64576 h 1423261"/>
              <a:gd name="connsiteX5" fmla="*/ 3301139 w 6509288"/>
              <a:gd name="connsiteY5" fmla="*/ 1304440 h 1423261"/>
              <a:gd name="connsiteX6" fmla="*/ 3921071 w 6509288"/>
              <a:gd name="connsiteY6" fmla="*/ 64576 h 1423261"/>
              <a:gd name="connsiteX7" fmla="*/ 4541004 w 6509288"/>
              <a:gd name="connsiteY7" fmla="*/ 1304440 h 1423261"/>
              <a:gd name="connsiteX8" fmla="*/ 5238427 w 6509288"/>
              <a:gd name="connsiteY8" fmla="*/ 2583 h 1423261"/>
              <a:gd name="connsiteX9" fmla="*/ 5889356 w 6509288"/>
              <a:gd name="connsiteY9" fmla="*/ 1319939 h 1423261"/>
              <a:gd name="connsiteX10" fmla="*/ 6509288 w 6509288"/>
              <a:gd name="connsiteY10" fmla="*/ 266054 h 1423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09288" h="1423261">
                <a:moveTo>
                  <a:pt x="0" y="638013"/>
                </a:moveTo>
                <a:cubicBezTo>
                  <a:pt x="182105" y="1030637"/>
                  <a:pt x="364211" y="1423261"/>
                  <a:pt x="588936" y="1319939"/>
                </a:cubicBezTo>
                <a:cubicBezTo>
                  <a:pt x="813661" y="1216617"/>
                  <a:pt x="1102963" y="20664"/>
                  <a:pt x="1348353" y="18081"/>
                </a:cubicBezTo>
                <a:cubicBezTo>
                  <a:pt x="1593743" y="15498"/>
                  <a:pt x="1828801" y="1296691"/>
                  <a:pt x="2061275" y="1304440"/>
                </a:cubicBezTo>
                <a:cubicBezTo>
                  <a:pt x="2293749" y="1312189"/>
                  <a:pt x="2536556" y="64576"/>
                  <a:pt x="2743200" y="64576"/>
                </a:cubicBezTo>
                <a:cubicBezTo>
                  <a:pt x="2949844" y="64576"/>
                  <a:pt x="3104827" y="1304440"/>
                  <a:pt x="3301139" y="1304440"/>
                </a:cubicBezTo>
                <a:cubicBezTo>
                  <a:pt x="3497451" y="1304440"/>
                  <a:pt x="3714427" y="64576"/>
                  <a:pt x="3921071" y="64576"/>
                </a:cubicBezTo>
                <a:cubicBezTo>
                  <a:pt x="4127715" y="64576"/>
                  <a:pt x="4321445" y="1314772"/>
                  <a:pt x="4541004" y="1304440"/>
                </a:cubicBezTo>
                <a:cubicBezTo>
                  <a:pt x="4760563" y="1294108"/>
                  <a:pt x="5013702" y="0"/>
                  <a:pt x="5238427" y="2583"/>
                </a:cubicBezTo>
                <a:cubicBezTo>
                  <a:pt x="5463152" y="5166"/>
                  <a:pt x="5677546" y="1276027"/>
                  <a:pt x="5889356" y="1319939"/>
                </a:cubicBezTo>
                <a:cubicBezTo>
                  <a:pt x="6101166" y="1363851"/>
                  <a:pt x="6305227" y="814952"/>
                  <a:pt x="6509288" y="266054"/>
                </a:cubicBezTo>
              </a:path>
            </a:pathLst>
          </a:custGeom>
          <a:ln w="28575">
            <a:solidFill>
              <a:schemeClr val="bg1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 bwMode="gray">
          <a:xfrm>
            <a:off x="7768878" y="3573016"/>
            <a:ext cx="1792634" cy="1506536"/>
          </a:xfrm>
          <a:prstGeom prst="rect">
            <a:avLst/>
          </a:prstGeom>
        </p:spPr>
        <p:txBody>
          <a:bodyPr vert="horz" lIns="90000" tIns="45720" rIns="9000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Without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financial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services, a constant cycle of poverty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6" name="Freeform 35"/>
          <p:cNvSpPr/>
          <p:nvPr/>
        </p:nvSpPr>
        <p:spPr bwMode="gray">
          <a:xfrm>
            <a:off x="1580805" y="1576468"/>
            <a:ext cx="6059838" cy="4293031"/>
          </a:xfrm>
          <a:custGeom>
            <a:avLst/>
            <a:gdLst>
              <a:gd name="connsiteX0" fmla="*/ 0 w 6059838"/>
              <a:gd name="connsiteY0" fmla="*/ 3471621 h 4293031"/>
              <a:gd name="connsiteX1" fmla="*/ 511444 w 6059838"/>
              <a:gd name="connsiteY1" fmla="*/ 4184543 h 4293031"/>
              <a:gd name="connsiteX2" fmla="*/ 1317356 w 6059838"/>
              <a:gd name="connsiteY2" fmla="*/ 2820692 h 4293031"/>
              <a:gd name="connsiteX3" fmla="*/ 1611824 w 6059838"/>
              <a:gd name="connsiteY3" fmla="*/ 2944678 h 4293031"/>
              <a:gd name="connsiteX4" fmla="*/ 2557221 w 6059838"/>
              <a:gd name="connsiteY4" fmla="*/ 1875295 h 4293031"/>
              <a:gd name="connsiteX5" fmla="*/ 2960177 w 6059838"/>
              <a:gd name="connsiteY5" fmla="*/ 2076773 h 4293031"/>
              <a:gd name="connsiteX6" fmla="*/ 4169044 w 6059838"/>
              <a:gd name="connsiteY6" fmla="*/ 759417 h 4293031"/>
              <a:gd name="connsiteX7" fmla="*/ 4680488 w 6059838"/>
              <a:gd name="connsiteY7" fmla="*/ 1053885 h 4293031"/>
              <a:gd name="connsiteX8" fmla="*/ 6059838 w 6059838"/>
              <a:gd name="connsiteY8" fmla="*/ 0 h 4293031"/>
              <a:gd name="connsiteX9" fmla="*/ 6059838 w 6059838"/>
              <a:gd name="connsiteY9" fmla="*/ 0 h 429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59838" h="4293031">
                <a:moveTo>
                  <a:pt x="0" y="3471621"/>
                </a:moveTo>
                <a:cubicBezTo>
                  <a:pt x="145942" y="3882326"/>
                  <a:pt x="291885" y="4293031"/>
                  <a:pt x="511444" y="4184543"/>
                </a:cubicBezTo>
                <a:cubicBezTo>
                  <a:pt x="731003" y="4076055"/>
                  <a:pt x="1133959" y="3027336"/>
                  <a:pt x="1317356" y="2820692"/>
                </a:cubicBezTo>
                <a:cubicBezTo>
                  <a:pt x="1500753" y="2614048"/>
                  <a:pt x="1405180" y="3102244"/>
                  <a:pt x="1611824" y="2944678"/>
                </a:cubicBezTo>
                <a:cubicBezTo>
                  <a:pt x="1818468" y="2787112"/>
                  <a:pt x="2332495" y="2019946"/>
                  <a:pt x="2557221" y="1875295"/>
                </a:cubicBezTo>
                <a:cubicBezTo>
                  <a:pt x="2781947" y="1730644"/>
                  <a:pt x="2691540" y="2262753"/>
                  <a:pt x="2960177" y="2076773"/>
                </a:cubicBezTo>
                <a:cubicBezTo>
                  <a:pt x="3228814" y="1890793"/>
                  <a:pt x="3882326" y="929898"/>
                  <a:pt x="4169044" y="759417"/>
                </a:cubicBezTo>
                <a:cubicBezTo>
                  <a:pt x="4455762" y="588936"/>
                  <a:pt x="4365356" y="1180455"/>
                  <a:pt x="4680488" y="1053885"/>
                </a:cubicBezTo>
                <a:cubicBezTo>
                  <a:pt x="4995620" y="927316"/>
                  <a:pt x="6059838" y="0"/>
                  <a:pt x="6059838" y="0"/>
                </a:cubicBezTo>
                <a:lnTo>
                  <a:pt x="6059838" y="0"/>
                </a:lnTo>
              </a:path>
            </a:pathLst>
          </a:cu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37" name="Text Placeholder 2"/>
          <p:cNvSpPr txBox="1">
            <a:spLocks/>
          </p:cNvSpPr>
          <p:nvPr/>
        </p:nvSpPr>
        <p:spPr bwMode="gray">
          <a:xfrm>
            <a:off x="7959295" y="1340768"/>
            <a:ext cx="1602217" cy="2037205"/>
          </a:xfrm>
          <a:prstGeom prst="rect">
            <a:avLst/>
          </a:prstGeom>
        </p:spPr>
        <p:txBody>
          <a:bodyPr vert="horz" lIns="90000" tIns="45720" rIns="9000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600" b="1" u="sng" noProof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With</a:t>
            </a:r>
            <a:r>
              <a:rPr lang="en-GB" sz="1600" b="1" noProof="0" dirty="0" smtClean="0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 f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inancial services, people can increase income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and build a future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38" name="Straight Arrow Connector 37"/>
          <p:cNvCxnSpPr/>
          <p:nvPr/>
        </p:nvCxnSpPr>
        <p:spPr bwMode="gray">
          <a:xfrm>
            <a:off x="2720752" y="3642883"/>
            <a:ext cx="144016" cy="64244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0" idx="1"/>
          </p:cNvCxnSpPr>
          <p:nvPr/>
        </p:nvCxnSpPr>
        <p:spPr bwMode="gray">
          <a:xfrm>
            <a:off x="3296816" y="3637251"/>
            <a:ext cx="720080" cy="274781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 bwMode="gray">
          <a:xfrm>
            <a:off x="4736976" y="2239156"/>
            <a:ext cx="184960" cy="865319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 bwMode="gray">
          <a:xfrm>
            <a:off x="5601072" y="2035659"/>
            <a:ext cx="1152128" cy="203497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entagon 41"/>
          <p:cNvSpPr/>
          <p:nvPr>
            <p:custDataLst>
              <p:tags r:id="rId4"/>
            </p:custDataLst>
          </p:nvPr>
        </p:nvSpPr>
        <p:spPr>
          <a:xfrm rot="5400000">
            <a:off x="2618847" y="-990383"/>
            <a:ext cx="4713190" cy="9316154"/>
          </a:xfrm>
          <a:prstGeom prst="homePlate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GB" sz="1300" b="1" dirty="0" smtClean="0">
              <a:solidFill>
                <a:schemeClr val="bg1"/>
              </a:solidFill>
              <a:latin typeface="+mj-lt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6600" y="1422400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78" y="118800"/>
            <a:ext cx="9620730" cy="676800"/>
          </a:xfrm>
        </p:spPr>
        <p:txBody>
          <a:bodyPr/>
          <a:lstStyle/>
          <a:p>
            <a:r>
              <a:rPr lang="en-ZA" dirty="0" smtClean="0"/>
              <a:t>Lea</a:t>
            </a:r>
            <a:r>
              <a:rPr lang="en-US" dirty="0"/>
              <a:t>p</a:t>
            </a:r>
            <a:r>
              <a:rPr lang="en-ZA" dirty="0" smtClean="0"/>
              <a:t>Frog </a:t>
            </a:r>
            <a:r>
              <a:rPr lang="en-ZA" dirty="0"/>
              <a:t>is a global leader in Profit with Purpose investing</a:t>
            </a:r>
            <a:endParaRPr lang="en-AU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66502015"/>
              </p:ext>
            </p:extLst>
          </p:nvPr>
        </p:nvGraphicFramePr>
        <p:xfrm>
          <a:off x="176478" y="1474587"/>
          <a:ext cx="9529050" cy="483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228814" y="908720"/>
            <a:ext cx="9620730" cy="6768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>
                <a:solidFill>
                  <a:srgbClr val="2B57B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0" i="1" dirty="0" smtClean="0"/>
              <a:t>LeapFrog invests in companies that deliver both financial and social returns</a:t>
            </a:r>
            <a:endParaRPr lang="en-AU" sz="2000" b="0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27762" y="1417295"/>
            <a:ext cx="9377766" cy="0"/>
          </a:xfrm>
          <a:prstGeom prst="line">
            <a:avLst/>
          </a:prstGeom>
          <a:ln>
            <a:solidFill>
              <a:srgbClr val="2B57B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Stock_Africa Benin outdoor market place.jpg"/>
          <p:cNvPicPr>
            <a:picLocks noChangeAspect="1"/>
          </p:cNvPicPr>
          <p:nvPr/>
        </p:nvPicPr>
        <p:blipFill rotWithShape="1">
          <a:blip r:embed="rId6" cstate="print">
            <a:grayscl/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89"/>
          <a:stretch/>
        </p:blipFill>
        <p:spPr>
          <a:xfrm>
            <a:off x="-15552" y="1288218"/>
            <a:ext cx="9921552" cy="4661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00" y="375936"/>
            <a:ext cx="9777300" cy="676800"/>
          </a:xfrm>
        </p:spPr>
        <p:txBody>
          <a:bodyPr/>
          <a:lstStyle/>
          <a:p>
            <a:r>
              <a:rPr lang="en-US" dirty="0" smtClean="0"/>
              <a:t>AllLife: </a:t>
            </a:r>
            <a:r>
              <a:rPr lang="en-US" dirty="0"/>
              <a:t>I</a:t>
            </a:r>
            <a:r>
              <a:rPr lang="en-US" dirty="0" smtClean="0"/>
              <a:t>nsurance for the uninsurable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>
            <p:custDataLst>
              <p:tags r:id="rId1"/>
            </p:custDataLst>
          </p:nvPr>
        </p:nvCxnSpPr>
        <p:spPr>
          <a:xfrm>
            <a:off x="264117" y="6021288"/>
            <a:ext cx="9377766" cy="0"/>
          </a:xfrm>
          <a:prstGeom prst="line">
            <a:avLst/>
          </a:prstGeom>
          <a:ln>
            <a:solidFill>
              <a:srgbClr val="2B57B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2"/>
            </p:custDataLst>
          </p:nvPr>
        </p:nvCxnSpPr>
        <p:spPr>
          <a:xfrm>
            <a:off x="264117" y="1288218"/>
            <a:ext cx="9377766" cy="0"/>
          </a:xfrm>
          <a:prstGeom prst="line">
            <a:avLst/>
          </a:prstGeom>
          <a:ln>
            <a:solidFill>
              <a:srgbClr val="2B57B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Freeform 487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23732" y="1340768"/>
            <a:ext cx="63500" cy="57150"/>
          </a:xfrm>
          <a:custGeom>
            <a:avLst/>
            <a:gdLst>
              <a:gd name="T0" fmla="*/ 103 w 149"/>
              <a:gd name="T1" fmla="*/ 0 h 61"/>
              <a:gd name="T2" fmla="*/ 118 w 149"/>
              <a:gd name="T3" fmla="*/ 1 h 61"/>
              <a:gd name="T4" fmla="*/ 134 w 149"/>
              <a:gd name="T5" fmla="*/ 3 h 61"/>
              <a:gd name="T6" fmla="*/ 145 w 149"/>
              <a:gd name="T7" fmla="*/ 5 h 61"/>
              <a:gd name="T8" fmla="*/ 149 w 149"/>
              <a:gd name="T9" fmla="*/ 6 h 61"/>
              <a:gd name="T10" fmla="*/ 149 w 149"/>
              <a:gd name="T11" fmla="*/ 8 h 61"/>
              <a:gd name="T12" fmla="*/ 147 w 149"/>
              <a:gd name="T13" fmla="*/ 10 h 61"/>
              <a:gd name="T14" fmla="*/ 145 w 149"/>
              <a:gd name="T15" fmla="*/ 12 h 61"/>
              <a:gd name="T16" fmla="*/ 141 w 149"/>
              <a:gd name="T17" fmla="*/ 13 h 61"/>
              <a:gd name="T18" fmla="*/ 137 w 149"/>
              <a:gd name="T19" fmla="*/ 14 h 61"/>
              <a:gd name="T20" fmla="*/ 132 w 149"/>
              <a:gd name="T21" fmla="*/ 14 h 61"/>
              <a:gd name="T22" fmla="*/ 127 w 149"/>
              <a:gd name="T23" fmla="*/ 14 h 61"/>
              <a:gd name="T24" fmla="*/ 123 w 149"/>
              <a:gd name="T25" fmla="*/ 12 h 61"/>
              <a:gd name="T26" fmla="*/ 123 w 149"/>
              <a:gd name="T27" fmla="*/ 23 h 61"/>
              <a:gd name="T28" fmla="*/ 123 w 149"/>
              <a:gd name="T29" fmla="*/ 33 h 61"/>
              <a:gd name="T30" fmla="*/ 123 w 149"/>
              <a:gd name="T31" fmla="*/ 41 h 61"/>
              <a:gd name="T32" fmla="*/ 123 w 149"/>
              <a:gd name="T33" fmla="*/ 49 h 61"/>
              <a:gd name="T34" fmla="*/ 116 w 149"/>
              <a:gd name="T35" fmla="*/ 50 h 61"/>
              <a:gd name="T36" fmla="*/ 109 w 149"/>
              <a:gd name="T37" fmla="*/ 51 h 61"/>
              <a:gd name="T38" fmla="*/ 104 w 149"/>
              <a:gd name="T39" fmla="*/ 53 h 61"/>
              <a:gd name="T40" fmla="*/ 100 w 149"/>
              <a:gd name="T41" fmla="*/ 55 h 61"/>
              <a:gd name="T42" fmla="*/ 94 w 149"/>
              <a:gd name="T43" fmla="*/ 57 h 61"/>
              <a:gd name="T44" fmla="*/ 89 w 149"/>
              <a:gd name="T45" fmla="*/ 59 h 61"/>
              <a:gd name="T46" fmla="*/ 83 w 149"/>
              <a:gd name="T47" fmla="*/ 61 h 61"/>
              <a:gd name="T48" fmla="*/ 76 w 149"/>
              <a:gd name="T49" fmla="*/ 61 h 61"/>
              <a:gd name="T50" fmla="*/ 67 w 149"/>
              <a:gd name="T51" fmla="*/ 60 h 61"/>
              <a:gd name="T52" fmla="*/ 53 w 149"/>
              <a:gd name="T53" fmla="*/ 57 h 61"/>
              <a:gd name="T54" fmla="*/ 39 w 149"/>
              <a:gd name="T55" fmla="*/ 54 h 61"/>
              <a:gd name="T56" fmla="*/ 25 w 149"/>
              <a:gd name="T57" fmla="*/ 49 h 61"/>
              <a:gd name="T58" fmla="*/ 12 w 149"/>
              <a:gd name="T59" fmla="*/ 45 h 61"/>
              <a:gd name="T60" fmla="*/ 3 w 149"/>
              <a:gd name="T61" fmla="*/ 41 h 61"/>
              <a:gd name="T62" fmla="*/ 1 w 149"/>
              <a:gd name="T63" fmla="*/ 39 h 61"/>
              <a:gd name="T64" fmla="*/ 0 w 149"/>
              <a:gd name="T65" fmla="*/ 38 h 61"/>
              <a:gd name="T66" fmla="*/ 0 w 149"/>
              <a:gd name="T67" fmla="*/ 37 h 61"/>
              <a:gd name="T68" fmla="*/ 3 w 149"/>
              <a:gd name="T69" fmla="*/ 37 h 61"/>
              <a:gd name="T70" fmla="*/ 19 w 149"/>
              <a:gd name="T71" fmla="*/ 36 h 61"/>
              <a:gd name="T72" fmla="*/ 35 w 149"/>
              <a:gd name="T73" fmla="*/ 35 h 61"/>
              <a:gd name="T74" fmla="*/ 48 w 149"/>
              <a:gd name="T75" fmla="*/ 32 h 61"/>
              <a:gd name="T76" fmla="*/ 60 w 149"/>
              <a:gd name="T77" fmla="*/ 27 h 61"/>
              <a:gd name="T78" fmla="*/ 72 w 149"/>
              <a:gd name="T79" fmla="*/ 22 h 61"/>
              <a:gd name="T80" fmla="*/ 82 w 149"/>
              <a:gd name="T81" fmla="*/ 16 h 61"/>
              <a:gd name="T82" fmla="*/ 93 w 149"/>
              <a:gd name="T83" fmla="*/ 8 h 61"/>
              <a:gd name="T84" fmla="*/ 103 w 149"/>
              <a:gd name="T8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7" descr="Alllife-logo1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5" b="25229"/>
          <a:stretch/>
        </p:blipFill>
        <p:spPr>
          <a:xfrm>
            <a:off x="6729475" y="65303"/>
            <a:ext cx="2932495" cy="11819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4117" y="1412776"/>
            <a:ext cx="8793339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>
                <a:latin typeface="Arial"/>
                <a:cs typeface="Arial"/>
              </a:rPr>
              <a:t>6</a:t>
            </a:r>
            <a:r>
              <a:rPr lang="en-US" sz="1600" b="1" dirty="0" smtClean="0">
                <a:latin typeface="Arial"/>
                <a:cs typeface="Arial"/>
              </a:rPr>
              <a:t> million </a:t>
            </a:r>
            <a:r>
              <a:rPr lang="en-US" sz="1600" dirty="0" smtClean="0">
                <a:latin typeface="Arial"/>
                <a:cs typeface="Arial"/>
              </a:rPr>
              <a:t>patients with HIV/AIDS in South Africa: previously, no access to insurance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AllLife the </a:t>
            </a:r>
            <a:r>
              <a:rPr lang="en-US" sz="1600" b="1" dirty="0" smtClean="0">
                <a:latin typeface="Arial"/>
                <a:cs typeface="Arial"/>
              </a:rPr>
              <a:t>first to provide life assurance</a:t>
            </a:r>
            <a:r>
              <a:rPr lang="en-US" sz="1600" dirty="0" smtClean="0">
                <a:latin typeface="Arial"/>
                <a:cs typeface="Arial"/>
              </a:rPr>
              <a:t>, combined with life-style management and regular health checks. </a:t>
            </a:r>
          </a:p>
          <a:p>
            <a:pPr marL="285750" indent="-285750">
              <a:buFont typeface="Arial"/>
              <a:buChar char="•"/>
            </a:pPr>
            <a:endParaRPr lang="en-US" sz="1600" b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latin typeface="Arial"/>
                <a:cs typeface="Arial"/>
              </a:rPr>
              <a:t>85,000 </a:t>
            </a:r>
            <a:r>
              <a:rPr lang="en-US" sz="1600" dirty="0" smtClean="0">
                <a:latin typeface="Arial"/>
                <a:cs typeface="Arial"/>
              </a:rPr>
              <a:t>people have already benefited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latin typeface="Arial"/>
                <a:cs typeface="Arial"/>
              </a:rPr>
              <a:t>Innovative </a:t>
            </a:r>
            <a:r>
              <a:rPr lang="en-US" sz="1600" dirty="0" smtClean="0">
                <a:latin typeface="Arial"/>
                <a:cs typeface="Arial"/>
              </a:rPr>
              <a:t>and </a:t>
            </a:r>
            <a:r>
              <a:rPr lang="en-US" sz="1600" b="1" dirty="0" smtClean="0">
                <a:latin typeface="Arial"/>
                <a:cs typeface="Arial"/>
              </a:rPr>
              <a:t>caring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b="1" dirty="0" smtClean="0">
                <a:latin typeface="Arial"/>
                <a:cs typeface="Arial"/>
              </a:rPr>
              <a:t>customer support </a:t>
            </a:r>
            <a:r>
              <a:rPr lang="en-US" sz="1600" dirty="0" smtClean="0">
                <a:latin typeface="Arial"/>
                <a:cs typeface="Arial"/>
              </a:rPr>
              <a:t>system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Now being rolled out to </a:t>
            </a:r>
            <a:r>
              <a:rPr lang="en-US" sz="1600" b="1" dirty="0" smtClean="0">
                <a:latin typeface="Arial"/>
                <a:cs typeface="Arial"/>
              </a:rPr>
              <a:t>diabetics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en-US" sz="1500" dirty="0" smtClean="0">
              <a:latin typeface="Arial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5235" y="4077072"/>
            <a:ext cx="9084269" cy="18002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lvl="0">
              <a:spcAft>
                <a:spcPts val="600"/>
              </a:spcAft>
            </a:pPr>
            <a:r>
              <a:rPr lang="en-AU" sz="1600" b="1" i="1" dirty="0" smtClean="0">
                <a:solidFill>
                  <a:srgbClr val="3267D4"/>
                </a:solidFill>
                <a:latin typeface="Arial"/>
                <a:cs typeface="Arial"/>
              </a:rPr>
              <a:t>Insurance in action: Mzi P, South Africa</a:t>
            </a:r>
          </a:p>
          <a:p>
            <a:pPr marL="285750" lvl="0" indent="-285750">
              <a:buFont typeface="Arial"/>
              <a:buChar char="•"/>
            </a:pPr>
            <a:r>
              <a:rPr lang="en-AU" sz="1600" dirty="0" smtClean="0">
                <a:latin typeface="Arial"/>
                <a:cs typeface="Arial"/>
              </a:rPr>
              <a:t>HIV+ </a:t>
            </a:r>
            <a:r>
              <a:rPr lang="en-AU" sz="1600" dirty="0">
                <a:latin typeface="Arial"/>
                <a:cs typeface="Arial"/>
              </a:rPr>
              <a:t>male; </a:t>
            </a:r>
            <a:r>
              <a:rPr lang="en-AU" sz="1600" dirty="0" smtClean="0">
                <a:latin typeface="Arial"/>
                <a:cs typeface="Arial"/>
              </a:rPr>
              <a:t>approved for home loan pending life insurance</a:t>
            </a:r>
          </a:p>
          <a:p>
            <a:pPr marL="285750" lvl="0" indent="-285750">
              <a:buFont typeface="Arial"/>
              <a:buChar char="•"/>
            </a:pPr>
            <a:r>
              <a:rPr lang="en-AU" sz="1600" dirty="0" smtClean="0">
                <a:latin typeface="Arial"/>
                <a:cs typeface="Arial"/>
              </a:rPr>
              <a:t>Declined at bank due </a:t>
            </a:r>
            <a:r>
              <a:rPr lang="en-AU" sz="1600" dirty="0">
                <a:latin typeface="Arial"/>
                <a:cs typeface="Arial"/>
              </a:rPr>
              <a:t>to HIV+ </a:t>
            </a:r>
            <a:r>
              <a:rPr lang="en-AU" sz="1600" dirty="0" smtClean="0">
                <a:latin typeface="Arial"/>
                <a:cs typeface="Arial"/>
              </a:rPr>
              <a:t>status</a:t>
            </a:r>
          </a:p>
          <a:p>
            <a:pPr marL="285750" lvl="0" indent="-285750">
              <a:buFont typeface="Arial"/>
              <a:buChar char="•"/>
            </a:pPr>
            <a:r>
              <a:rPr lang="en-AU" sz="1600" dirty="0" err="1" smtClean="0">
                <a:latin typeface="Arial"/>
                <a:cs typeface="Arial"/>
              </a:rPr>
              <a:t>AllLife</a:t>
            </a:r>
            <a:r>
              <a:rPr lang="en-AU" sz="1600" dirty="0" smtClean="0">
                <a:latin typeface="Arial"/>
                <a:cs typeface="Arial"/>
              </a:rPr>
              <a:t> provided life insurance</a:t>
            </a:r>
          </a:p>
          <a:p>
            <a:pPr marL="285750" lvl="0" indent="-285750">
              <a:buFont typeface="Arial"/>
              <a:buChar char="•"/>
            </a:pPr>
            <a:r>
              <a:rPr lang="en-AU" sz="1600" dirty="0" smtClean="0">
                <a:latin typeface="Arial"/>
                <a:cs typeface="Arial"/>
              </a:rPr>
              <a:t>Home </a:t>
            </a:r>
            <a:r>
              <a:rPr lang="en-AU" sz="1600" dirty="0">
                <a:latin typeface="Arial"/>
                <a:cs typeface="Arial"/>
              </a:rPr>
              <a:t>loan approved next </a:t>
            </a:r>
            <a:r>
              <a:rPr lang="en-AU" sz="1600" dirty="0" smtClean="0">
                <a:latin typeface="Arial"/>
                <a:cs typeface="Arial"/>
              </a:rPr>
              <a:t>day</a:t>
            </a:r>
          </a:p>
          <a:p>
            <a:pPr marL="285750" lvl="0" indent="-285750">
              <a:buFont typeface="Arial"/>
              <a:buChar char="•"/>
            </a:pPr>
            <a:r>
              <a:rPr lang="en-AU" sz="1600" dirty="0" smtClean="0">
                <a:latin typeface="Arial"/>
                <a:cs typeface="Arial"/>
              </a:rPr>
              <a:t>Now enjoying new </a:t>
            </a:r>
            <a:r>
              <a:rPr lang="en-AU" sz="1600" dirty="0">
                <a:latin typeface="Arial"/>
                <a:cs typeface="Arial"/>
              </a:rPr>
              <a:t>home </a:t>
            </a:r>
            <a:r>
              <a:rPr lang="en-AU" sz="1600" dirty="0" smtClean="0">
                <a:latin typeface="Arial"/>
                <a:cs typeface="Arial"/>
              </a:rPr>
              <a:t>and AllLife’s regular health check ups</a:t>
            </a:r>
            <a:endParaRPr lang="en-AU" sz="1600" dirty="0">
              <a:latin typeface="Arial"/>
              <a:cs typeface="Arial"/>
            </a:endParaRPr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46" y="4221088"/>
            <a:ext cx="2644942" cy="153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0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0"/>
          <a:stretch/>
        </p:blipFill>
        <p:spPr bwMode="auto">
          <a:xfrm>
            <a:off x="-15552" y="1052736"/>
            <a:ext cx="9921552" cy="498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00" y="118800"/>
            <a:ext cx="9777300" cy="676800"/>
          </a:xfrm>
        </p:spPr>
        <p:txBody>
          <a:bodyPr/>
          <a:lstStyle/>
          <a:p>
            <a:r>
              <a:rPr lang="en-US" dirty="0" smtClean="0"/>
              <a:t>BIMA: </a:t>
            </a:r>
            <a:r>
              <a:rPr lang="en-US" dirty="0"/>
              <a:t>T</a:t>
            </a:r>
            <a:r>
              <a:rPr lang="en-US" dirty="0" smtClean="0"/>
              <a:t>echnology to reach the unreachable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>
            <p:custDataLst>
              <p:tags r:id="rId1"/>
            </p:custDataLst>
          </p:nvPr>
        </p:nvCxnSpPr>
        <p:spPr>
          <a:xfrm>
            <a:off x="264117" y="6093296"/>
            <a:ext cx="9377766" cy="0"/>
          </a:xfrm>
          <a:prstGeom prst="line">
            <a:avLst/>
          </a:prstGeom>
          <a:ln>
            <a:solidFill>
              <a:srgbClr val="2B57B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2"/>
            </p:custDataLst>
          </p:nvPr>
        </p:nvCxnSpPr>
        <p:spPr>
          <a:xfrm>
            <a:off x="264117" y="980728"/>
            <a:ext cx="9377766" cy="0"/>
          </a:xfrm>
          <a:prstGeom prst="line">
            <a:avLst/>
          </a:prstGeom>
          <a:ln>
            <a:solidFill>
              <a:srgbClr val="2B57B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8464" y="1268760"/>
            <a:ext cx="9520756" cy="4320948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Low-income consumers </a:t>
            </a:r>
            <a:r>
              <a:rPr lang="en-US" sz="1600" dirty="0" smtClean="0"/>
              <a:t>often cannot access insurance through traditional channels</a:t>
            </a:r>
          </a:p>
          <a:p>
            <a:endParaRPr lang="en-US" sz="1600" dirty="0"/>
          </a:p>
          <a:p>
            <a:r>
              <a:rPr lang="en-US" sz="1600" dirty="0" smtClean="0"/>
              <a:t>However, penetration of </a:t>
            </a:r>
            <a:r>
              <a:rPr lang="en-US" sz="1600" b="1" dirty="0" smtClean="0"/>
              <a:t>mobile phone </a:t>
            </a:r>
            <a:r>
              <a:rPr lang="en-US" sz="1600" dirty="0" smtClean="0"/>
              <a:t>ownership is high</a:t>
            </a:r>
          </a:p>
          <a:p>
            <a:pPr marL="0" lvl="0" indent="0">
              <a:buNone/>
            </a:pPr>
            <a:endParaRPr lang="en-US" sz="1600" dirty="0" smtClean="0"/>
          </a:p>
          <a:p>
            <a:pPr lvl="0"/>
            <a:r>
              <a:rPr lang="en-US" sz="1600" dirty="0"/>
              <a:t>I</a:t>
            </a:r>
            <a:r>
              <a:rPr lang="en-US" sz="1600" dirty="0" smtClean="0"/>
              <a:t>nsurance for low-income customers via mobile, </a:t>
            </a:r>
            <a:r>
              <a:rPr lang="en-US" sz="1600" b="1" dirty="0" smtClean="0"/>
              <a:t>premiums from $0.24 a month</a:t>
            </a:r>
          </a:p>
          <a:p>
            <a:pPr lvl="0"/>
            <a:endParaRPr lang="en-US" sz="1600" dirty="0" smtClean="0"/>
          </a:p>
          <a:p>
            <a:r>
              <a:rPr lang="en-US" sz="1600" b="1" dirty="0" smtClean="0"/>
              <a:t>4.9 million people </a:t>
            </a:r>
            <a:r>
              <a:rPr lang="en-US" sz="1600" dirty="0" smtClean="0"/>
              <a:t>reached with active insurance policies</a:t>
            </a:r>
          </a:p>
          <a:p>
            <a:endParaRPr lang="en-AU" sz="1600" dirty="0"/>
          </a:p>
        </p:txBody>
      </p:sp>
      <p:sp>
        <p:nvSpPr>
          <p:cNvPr id="144" name="Freeform 487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23732" y="1340768"/>
            <a:ext cx="63500" cy="57150"/>
          </a:xfrm>
          <a:custGeom>
            <a:avLst/>
            <a:gdLst>
              <a:gd name="T0" fmla="*/ 103 w 149"/>
              <a:gd name="T1" fmla="*/ 0 h 61"/>
              <a:gd name="T2" fmla="*/ 118 w 149"/>
              <a:gd name="T3" fmla="*/ 1 h 61"/>
              <a:gd name="T4" fmla="*/ 134 w 149"/>
              <a:gd name="T5" fmla="*/ 3 h 61"/>
              <a:gd name="T6" fmla="*/ 145 w 149"/>
              <a:gd name="T7" fmla="*/ 5 h 61"/>
              <a:gd name="T8" fmla="*/ 149 w 149"/>
              <a:gd name="T9" fmla="*/ 6 h 61"/>
              <a:gd name="T10" fmla="*/ 149 w 149"/>
              <a:gd name="T11" fmla="*/ 8 h 61"/>
              <a:gd name="T12" fmla="*/ 147 w 149"/>
              <a:gd name="T13" fmla="*/ 10 h 61"/>
              <a:gd name="T14" fmla="*/ 145 w 149"/>
              <a:gd name="T15" fmla="*/ 12 h 61"/>
              <a:gd name="T16" fmla="*/ 141 w 149"/>
              <a:gd name="T17" fmla="*/ 13 h 61"/>
              <a:gd name="T18" fmla="*/ 137 w 149"/>
              <a:gd name="T19" fmla="*/ 14 h 61"/>
              <a:gd name="T20" fmla="*/ 132 w 149"/>
              <a:gd name="T21" fmla="*/ 14 h 61"/>
              <a:gd name="T22" fmla="*/ 127 w 149"/>
              <a:gd name="T23" fmla="*/ 14 h 61"/>
              <a:gd name="T24" fmla="*/ 123 w 149"/>
              <a:gd name="T25" fmla="*/ 12 h 61"/>
              <a:gd name="T26" fmla="*/ 123 w 149"/>
              <a:gd name="T27" fmla="*/ 23 h 61"/>
              <a:gd name="T28" fmla="*/ 123 w 149"/>
              <a:gd name="T29" fmla="*/ 33 h 61"/>
              <a:gd name="T30" fmla="*/ 123 w 149"/>
              <a:gd name="T31" fmla="*/ 41 h 61"/>
              <a:gd name="T32" fmla="*/ 123 w 149"/>
              <a:gd name="T33" fmla="*/ 49 h 61"/>
              <a:gd name="T34" fmla="*/ 116 w 149"/>
              <a:gd name="T35" fmla="*/ 50 h 61"/>
              <a:gd name="T36" fmla="*/ 109 w 149"/>
              <a:gd name="T37" fmla="*/ 51 h 61"/>
              <a:gd name="T38" fmla="*/ 104 w 149"/>
              <a:gd name="T39" fmla="*/ 53 h 61"/>
              <a:gd name="T40" fmla="*/ 100 w 149"/>
              <a:gd name="T41" fmla="*/ 55 h 61"/>
              <a:gd name="T42" fmla="*/ 94 w 149"/>
              <a:gd name="T43" fmla="*/ 57 h 61"/>
              <a:gd name="T44" fmla="*/ 89 w 149"/>
              <a:gd name="T45" fmla="*/ 59 h 61"/>
              <a:gd name="T46" fmla="*/ 83 w 149"/>
              <a:gd name="T47" fmla="*/ 61 h 61"/>
              <a:gd name="T48" fmla="*/ 76 w 149"/>
              <a:gd name="T49" fmla="*/ 61 h 61"/>
              <a:gd name="T50" fmla="*/ 67 w 149"/>
              <a:gd name="T51" fmla="*/ 60 h 61"/>
              <a:gd name="T52" fmla="*/ 53 w 149"/>
              <a:gd name="T53" fmla="*/ 57 h 61"/>
              <a:gd name="T54" fmla="*/ 39 w 149"/>
              <a:gd name="T55" fmla="*/ 54 h 61"/>
              <a:gd name="T56" fmla="*/ 25 w 149"/>
              <a:gd name="T57" fmla="*/ 49 h 61"/>
              <a:gd name="T58" fmla="*/ 12 w 149"/>
              <a:gd name="T59" fmla="*/ 45 h 61"/>
              <a:gd name="T60" fmla="*/ 3 w 149"/>
              <a:gd name="T61" fmla="*/ 41 h 61"/>
              <a:gd name="T62" fmla="*/ 1 w 149"/>
              <a:gd name="T63" fmla="*/ 39 h 61"/>
              <a:gd name="T64" fmla="*/ 0 w 149"/>
              <a:gd name="T65" fmla="*/ 38 h 61"/>
              <a:gd name="T66" fmla="*/ 0 w 149"/>
              <a:gd name="T67" fmla="*/ 37 h 61"/>
              <a:gd name="T68" fmla="*/ 3 w 149"/>
              <a:gd name="T69" fmla="*/ 37 h 61"/>
              <a:gd name="T70" fmla="*/ 19 w 149"/>
              <a:gd name="T71" fmla="*/ 36 h 61"/>
              <a:gd name="T72" fmla="*/ 35 w 149"/>
              <a:gd name="T73" fmla="*/ 35 h 61"/>
              <a:gd name="T74" fmla="*/ 48 w 149"/>
              <a:gd name="T75" fmla="*/ 32 h 61"/>
              <a:gd name="T76" fmla="*/ 60 w 149"/>
              <a:gd name="T77" fmla="*/ 27 h 61"/>
              <a:gd name="T78" fmla="*/ 72 w 149"/>
              <a:gd name="T79" fmla="*/ 22 h 61"/>
              <a:gd name="T80" fmla="*/ 82 w 149"/>
              <a:gd name="T81" fmla="*/ 16 h 61"/>
              <a:gd name="T82" fmla="*/ 93 w 149"/>
              <a:gd name="T83" fmla="*/ 8 h 61"/>
              <a:gd name="T84" fmla="*/ 103 w 149"/>
              <a:gd name="T8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7" name="Picture 106" descr="Screen Shot 2014-06-06 at 5.40.04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0" t="38975" r="35897" b="47545"/>
          <a:stretch/>
        </p:blipFill>
        <p:spPr>
          <a:xfrm>
            <a:off x="7259900" y="118800"/>
            <a:ext cx="2431144" cy="8345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80141" y="4149080"/>
            <a:ext cx="9081371" cy="1815058"/>
            <a:chOff x="560512" y="4149080"/>
            <a:chExt cx="9081371" cy="1815058"/>
          </a:xfrm>
        </p:grpSpPr>
        <p:sp>
          <p:nvSpPr>
            <p:cNvPr id="3" name="Rounded Rectangle 2"/>
            <p:cNvSpPr/>
            <p:nvPr/>
          </p:nvSpPr>
          <p:spPr>
            <a:xfrm>
              <a:off x="560512" y="4149080"/>
              <a:ext cx="9081371" cy="1815058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5720" rIns="72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989013" lvl="0" indent="-811213">
                <a:spcAft>
                  <a:spcPts val="1200"/>
                </a:spcAft>
              </a:pPr>
              <a:r>
                <a:rPr lang="en-AU" sz="1600" b="1" i="1" dirty="0" smtClean="0">
                  <a:solidFill>
                    <a:srgbClr val="3267D4"/>
                  </a:solidFill>
                  <a:latin typeface="Arial"/>
                  <a:cs typeface="Arial"/>
                </a:rPr>
                <a:t>Insurance in </a:t>
              </a:r>
              <a:r>
                <a:rPr lang="en-AU" sz="1600" b="1" i="1" dirty="0">
                  <a:solidFill>
                    <a:srgbClr val="3267D4"/>
                  </a:solidFill>
                  <a:latin typeface="Arial"/>
                  <a:cs typeface="Arial"/>
                </a:rPr>
                <a:t>action: Lydia Larbi, </a:t>
              </a:r>
              <a:r>
                <a:rPr lang="en-AU" sz="1600" b="1" i="1" dirty="0" smtClean="0">
                  <a:solidFill>
                    <a:srgbClr val="3267D4"/>
                  </a:solidFill>
                  <a:latin typeface="Arial"/>
                  <a:cs typeface="Arial"/>
                </a:rPr>
                <a:t>Ghana</a:t>
              </a:r>
            </a:p>
            <a:p>
              <a:pPr marL="1909763" lvl="1" indent="-285750">
                <a:buFont typeface="Arial"/>
                <a:buChar char="•"/>
              </a:pPr>
              <a:r>
                <a:rPr lang="en-AU" sz="1600" dirty="0" smtClean="0">
                  <a:latin typeface="Arial"/>
                  <a:cs typeface="Arial"/>
                </a:rPr>
                <a:t>Worked at convenience store for 17 years</a:t>
              </a:r>
            </a:p>
            <a:p>
              <a:pPr marL="1909763" lvl="1" indent="-285750">
                <a:buFont typeface="Arial"/>
                <a:buChar char="•"/>
              </a:pPr>
              <a:r>
                <a:rPr lang="en-AU" sz="1600" dirty="0" smtClean="0">
                  <a:latin typeface="Arial"/>
                  <a:cs typeface="Arial"/>
                </a:rPr>
                <a:t>Widowed</a:t>
              </a:r>
              <a:r>
                <a:rPr lang="en-AU" sz="1600" dirty="0">
                  <a:latin typeface="Arial"/>
                  <a:cs typeface="Arial"/>
                </a:rPr>
                <a:t>; used insurance </a:t>
              </a:r>
              <a:r>
                <a:rPr lang="en-AU" sz="1600" dirty="0" smtClean="0">
                  <a:latin typeface="Arial"/>
                  <a:cs typeface="Arial"/>
                </a:rPr>
                <a:t>to protect and </a:t>
              </a:r>
              <a:r>
                <a:rPr lang="en-AU" sz="1600" dirty="0">
                  <a:latin typeface="Arial"/>
                  <a:cs typeface="Arial"/>
                </a:rPr>
                <a:t>build </a:t>
              </a:r>
              <a:r>
                <a:rPr lang="en-AU" sz="1600" dirty="0" smtClean="0">
                  <a:latin typeface="Arial"/>
                  <a:cs typeface="Arial"/>
                </a:rPr>
                <a:t>her store</a:t>
              </a:r>
            </a:p>
            <a:p>
              <a:pPr marL="1909763" lvl="1" indent="-285750">
                <a:buFont typeface="Arial"/>
                <a:buChar char="•"/>
              </a:pPr>
              <a:r>
                <a:rPr lang="en-AU" sz="1600" dirty="0" smtClean="0">
                  <a:latin typeface="Arial"/>
                  <a:cs typeface="Arial"/>
                </a:rPr>
                <a:t>Found </a:t>
              </a:r>
              <a:r>
                <a:rPr lang="en-AU" sz="1600" dirty="0" err="1" smtClean="0">
                  <a:latin typeface="Arial"/>
                  <a:cs typeface="Arial"/>
                </a:rPr>
                <a:t>Bima’s</a:t>
              </a:r>
              <a:r>
                <a:rPr lang="en-AU" sz="1600" dirty="0" smtClean="0">
                  <a:latin typeface="Arial"/>
                  <a:cs typeface="Arial"/>
                </a:rPr>
                <a:t> mobile </a:t>
              </a:r>
              <a:r>
                <a:rPr lang="en-AU" sz="1600" dirty="0">
                  <a:latin typeface="Arial"/>
                  <a:cs typeface="Arial"/>
                </a:rPr>
                <a:t>claims process </a:t>
              </a:r>
              <a:r>
                <a:rPr lang="en-AU" sz="1600" dirty="0" smtClean="0">
                  <a:latin typeface="Arial"/>
                  <a:cs typeface="Arial"/>
                </a:rPr>
                <a:t>simple</a:t>
              </a:r>
            </a:p>
            <a:p>
              <a:pPr marL="1909763" lvl="1" indent="-285750">
                <a:buFont typeface="Arial"/>
                <a:buChar char="•"/>
              </a:pPr>
              <a:r>
                <a:rPr lang="en-AU" sz="1600" dirty="0" smtClean="0">
                  <a:latin typeface="Arial"/>
                  <a:cs typeface="Arial"/>
                </a:rPr>
                <a:t>Covered </a:t>
              </a:r>
              <a:r>
                <a:rPr lang="en-AU" sz="1600" dirty="0">
                  <a:latin typeface="Arial"/>
                  <a:cs typeface="Arial"/>
                </a:rPr>
                <a:t>for US$2.50 per </a:t>
              </a:r>
              <a:r>
                <a:rPr lang="en-AU" sz="1600" dirty="0" smtClean="0">
                  <a:latin typeface="Arial"/>
                  <a:cs typeface="Arial"/>
                </a:rPr>
                <a:t>month</a:t>
              </a:r>
            </a:p>
            <a:p>
              <a:pPr marL="1909763" lvl="1" indent="-285750">
                <a:buFont typeface="Arial"/>
                <a:buChar char="•"/>
              </a:pPr>
              <a:r>
                <a:rPr lang="en-AU" sz="1600" dirty="0" smtClean="0">
                  <a:latin typeface="Arial"/>
                  <a:cs typeface="Arial"/>
                </a:rPr>
                <a:t>Sees </a:t>
              </a:r>
              <a:r>
                <a:rPr lang="en-AU" sz="1600" dirty="0">
                  <a:latin typeface="Arial"/>
                  <a:cs typeface="Arial"/>
                </a:rPr>
                <a:t>value of insurance: registered son to policy</a:t>
              </a:r>
              <a:endParaRPr lang="en-AU" sz="1600" b="1" dirty="0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28916" y="4653136"/>
              <a:ext cx="1008112" cy="1152128"/>
            </a:xfrm>
            <a:prstGeom prst="roundRect">
              <a:avLst/>
            </a:prstGeom>
            <a:blipFill dpi="0" rotWithShape="1">
              <a:blip r:embed="rId8"/>
              <a:srcRect/>
              <a:stretch>
                <a:fillRect l="-4446" t="-12333" r="550" b="-2233"/>
              </a:stretch>
            </a:blipFill>
            <a:ln w="635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72589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00" y="118800"/>
            <a:ext cx="9777300" cy="676800"/>
          </a:xfrm>
        </p:spPr>
        <p:txBody>
          <a:bodyPr/>
          <a:lstStyle/>
          <a:p>
            <a:r>
              <a:rPr lang="en-US" dirty="0" smtClean="0"/>
              <a:t>Lessons from Profit with Purpose in action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>
            <p:custDataLst>
              <p:tags r:id="rId1"/>
            </p:custDataLst>
          </p:nvPr>
        </p:nvCxnSpPr>
        <p:spPr>
          <a:xfrm>
            <a:off x="264117" y="6093296"/>
            <a:ext cx="9377766" cy="0"/>
          </a:xfrm>
          <a:prstGeom prst="line">
            <a:avLst/>
          </a:prstGeom>
          <a:ln>
            <a:solidFill>
              <a:srgbClr val="2B57B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2"/>
            </p:custDataLst>
          </p:nvPr>
        </p:nvCxnSpPr>
        <p:spPr>
          <a:xfrm>
            <a:off x="264117" y="836712"/>
            <a:ext cx="9377766" cy="0"/>
          </a:xfrm>
          <a:prstGeom prst="line">
            <a:avLst/>
          </a:prstGeom>
          <a:ln>
            <a:solidFill>
              <a:srgbClr val="2B57B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Freeform 487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6523732" y="1340768"/>
            <a:ext cx="63500" cy="57150"/>
          </a:xfrm>
          <a:custGeom>
            <a:avLst/>
            <a:gdLst>
              <a:gd name="T0" fmla="*/ 103 w 149"/>
              <a:gd name="T1" fmla="*/ 0 h 61"/>
              <a:gd name="T2" fmla="*/ 118 w 149"/>
              <a:gd name="T3" fmla="*/ 1 h 61"/>
              <a:gd name="T4" fmla="*/ 134 w 149"/>
              <a:gd name="T5" fmla="*/ 3 h 61"/>
              <a:gd name="T6" fmla="*/ 145 w 149"/>
              <a:gd name="T7" fmla="*/ 5 h 61"/>
              <a:gd name="T8" fmla="*/ 149 w 149"/>
              <a:gd name="T9" fmla="*/ 6 h 61"/>
              <a:gd name="T10" fmla="*/ 149 w 149"/>
              <a:gd name="T11" fmla="*/ 8 h 61"/>
              <a:gd name="T12" fmla="*/ 147 w 149"/>
              <a:gd name="T13" fmla="*/ 10 h 61"/>
              <a:gd name="T14" fmla="*/ 145 w 149"/>
              <a:gd name="T15" fmla="*/ 12 h 61"/>
              <a:gd name="T16" fmla="*/ 141 w 149"/>
              <a:gd name="T17" fmla="*/ 13 h 61"/>
              <a:gd name="T18" fmla="*/ 137 w 149"/>
              <a:gd name="T19" fmla="*/ 14 h 61"/>
              <a:gd name="T20" fmla="*/ 132 w 149"/>
              <a:gd name="T21" fmla="*/ 14 h 61"/>
              <a:gd name="T22" fmla="*/ 127 w 149"/>
              <a:gd name="T23" fmla="*/ 14 h 61"/>
              <a:gd name="T24" fmla="*/ 123 w 149"/>
              <a:gd name="T25" fmla="*/ 12 h 61"/>
              <a:gd name="T26" fmla="*/ 123 w 149"/>
              <a:gd name="T27" fmla="*/ 23 h 61"/>
              <a:gd name="T28" fmla="*/ 123 w 149"/>
              <a:gd name="T29" fmla="*/ 33 h 61"/>
              <a:gd name="T30" fmla="*/ 123 w 149"/>
              <a:gd name="T31" fmla="*/ 41 h 61"/>
              <a:gd name="T32" fmla="*/ 123 w 149"/>
              <a:gd name="T33" fmla="*/ 49 h 61"/>
              <a:gd name="T34" fmla="*/ 116 w 149"/>
              <a:gd name="T35" fmla="*/ 50 h 61"/>
              <a:gd name="T36" fmla="*/ 109 w 149"/>
              <a:gd name="T37" fmla="*/ 51 h 61"/>
              <a:gd name="T38" fmla="*/ 104 w 149"/>
              <a:gd name="T39" fmla="*/ 53 h 61"/>
              <a:gd name="T40" fmla="*/ 100 w 149"/>
              <a:gd name="T41" fmla="*/ 55 h 61"/>
              <a:gd name="T42" fmla="*/ 94 w 149"/>
              <a:gd name="T43" fmla="*/ 57 h 61"/>
              <a:gd name="T44" fmla="*/ 89 w 149"/>
              <a:gd name="T45" fmla="*/ 59 h 61"/>
              <a:gd name="T46" fmla="*/ 83 w 149"/>
              <a:gd name="T47" fmla="*/ 61 h 61"/>
              <a:gd name="T48" fmla="*/ 76 w 149"/>
              <a:gd name="T49" fmla="*/ 61 h 61"/>
              <a:gd name="T50" fmla="*/ 67 w 149"/>
              <a:gd name="T51" fmla="*/ 60 h 61"/>
              <a:gd name="T52" fmla="*/ 53 w 149"/>
              <a:gd name="T53" fmla="*/ 57 h 61"/>
              <a:gd name="T54" fmla="*/ 39 w 149"/>
              <a:gd name="T55" fmla="*/ 54 h 61"/>
              <a:gd name="T56" fmla="*/ 25 w 149"/>
              <a:gd name="T57" fmla="*/ 49 h 61"/>
              <a:gd name="T58" fmla="*/ 12 w 149"/>
              <a:gd name="T59" fmla="*/ 45 h 61"/>
              <a:gd name="T60" fmla="*/ 3 w 149"/>
              <a:gd name="T61" fmla="*/ 41 h 61"/>
              <a:gd name="T62" fmla="*/ 1 w 149"/>
              <a:gd name="T63" fmla="*/ 39 h 61"/>
              <a:gd name="T64" fmla="*/ 0 w 149"/>
              <a:gd name="T65" fmla="*/ 38 h 61"/>
              <a:gd name="T66" fmla="*/ 0 w 149"/>
              <a:gd name="T67" fmla="*/ 37 h 61"/>
              <a:gd name="T68" fmla="*/ 3 w 149"/>
              <a:gd name="T69" fmla="*/ 37 h 61"/>
              <a:gd name="T70" fmla="*/ 19 w 149"/>
              <a:gd name="T71" fmla="*/ 36 h 61"/>
              <a:gd name="T72" fmla="*/ 35 w 149"/>
              <a:gd name="T73" fmla="*/ 35 h 61"/>
              <a:gd name="T74" fmla="*/ 48 w 149"/>
              <a:gd name="T75" fmla="*/ 32 h 61"/>
              <a:gd name="T76" fmla="*/ 60 w 149"/>
              <a:gd name="T77" fmla="*/ 27 h 61"/>
              <a:gd name="T78" fmla="*/ 72 w 149"/>
              <a:gd name="T79" fmla="*/ 22 h 61"/>
              <a:gd name="T80" fmla="*/ 82 w 149"/>
              <a:gd name="T81" fmla="*/ 16 h 61"/>
              <a:gd name="T82" fmla="*/ 93 w 149"/>
              <a:gd name="T83" fmla="*/ 8 h 61"/>
              <a:gd name="T84" fmla="*/ 103 w 149"/>
              <a:gd name="T8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0472" y="1052736"/>
            <a:ext cx="497691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It is possible to provide financial safety nets and springboards to millions of vulnerable people </a:t>
            </a:r>
            <a:endParaRPr lang="en-US" sz="1600" dirty="0">
              <a:latin typeface="Arial"/>
              <a:cs typeface="Arial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The key is to offer the </a:t>
            </a:r>
            <a:r>
              <a:rPr lang="en-US" sz="1600" b="1" dirty="0" smtClean="0">
                <a:latin typeface="Arial"/>
                <a:cs typeface="Arial"/>
              </a:rPr>
              <a:t>right products </a:t>
            </a:r>
            <a:r>
              <a:rPr lang="en-US" sz="1600" dirty="0" smtClean="0">
                <a:latin typeface="Arial"/>
                <a:cs typeface="Arial"/>
              </a:rPr>
              <a:t>through</a:t>
            </a:r>
            <a:r>
              <a:rPr lang="en-US" sz="1600" b="1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the </a:t>
            </a:r>
            <a:r>
              <a:rPr lang="en-US" sz="1600" b="1" dirty="0" smtClean="0">
                <a:latin typeface="Arial"/>
                <a:cs typeface="Arial"/>
              </a:rPr>
              <a:t>right channels </a:t>
            </a:r>
            <a:r>
              <a:rPr lang="en-US" sz="1600" dirty="0" smtClean="0">
                <a:latin typeface="Arial"/>
                <a:cs typeface="Arial"/>
              </a:rPr>
              <a:t>in a manner that can be </a:t>
            </a:r>
            <a:r>
              <a:rPr lang="en-US" sz="1600" b="1" dirty="0" smtClean="0">
                <a:latin typeface="Arial"/>
                <a:cs typeface="Arial"/>
              </a:rPr>
              <a:t>repeated and scaled</a:t>
            </a:r>
            <a:endParaRPr lang="en-US" sz="1600" dirty="0">
              <a:latin typeface="Arial"/>
              <a:cs typeface="Arial"/>
            </a:endParaRP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1600" b="1" dirty="0" smtClean="0">
                <a:solidFill>
                  <a:srgbClr val="FF0000"/>
                </a:solidFill>
                <a:latin typeface="Arial"/>
                <a:cs typeface="Arial"/>
              </a:rPr>
              <a:t>How can the Church, with its massive scale, help us reach more under-served people?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171450" indent="-171450">
              <a:buFont typeface="Arial"/>
              <a:buChar char="•"/>
            </a:pPr>
            <a:endParaRPr lang="en-US" dirty="0" smtClean="0"/>
          </a:p>
          <a:p>
            <a:pPr marL="171450" indent="-171450">
              <a:buFont typeface="Arial"/>
              <a:buChar char="•"/>
            </a:pPr>
            <a:endParaRPr lang="en-US" dirty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601072" y="1052736"/>
            <a:ext cx="3950516" cy="48386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Spotlight on The </a:t>
            </a:r>
            <a:r>
              <a:rPr lang="en-US" sz="1800" b="1" dirty="0">
                <a:latin typeface="Arial"/>
                <a:cs typeface="Arial"/>
              </a:rPr>
              <a:t>Philippines </a:t>
            </a:r>
            <a:endParaRPr lang="en-US" sz="1800" b="1" dirty="0" smtClean="0">
              <a:latin typeface="Arial"/>
              <a:cs typeface="Arial"/>
            </a:endParaRPr>
          </a:p>
          <a:p>
            <a:endParaRPr lang="en-US" sz="1600" b="1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4 </a:t>
            </a:r>
            <a:r>
              <a:rPr lang="en-US" sz="1600" dirty="0">
                <a:latin typeface="Arial"/>
                <a:cs typeface="Arial"/>
              </a:rPr>
              <a:t>million diabetics today; 7 million by 2030 </a:t>
            </a:r>
            <a:endParaRPr lang="en-US" sz="16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Arial"/>
                <a:cs typeface="Arial"/>
              </a:rPr>
              <a:t>Life and health coverage costs </a:t>
            </a:r>
            <a:r>
              <a:rPr lang="en-US" sz="1600" dirty="0" smtClean="0">
                <a:latin typeface="Arial"/>
                <a:cs typeface="Arial"/>
              </a:rPr>
              <a:t>rising </a:t>
            </a:r>
            <a:r>
              <a:rPr lang="en-US" sz="1600" dirty="0">
                <a:latin typeface="Arial"/>
                <a:cs typeface="Arial"/>
              </a:rPr>
              <a:t>significantly </a:t>
            </a:r>
            <a:endParaRPr lang="en-US" sz="16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16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Life </a:t>
            </a:r>
            <a:r>
              <a:rPr lang="en-US" sz="1600" dirty="0">
                <a:latin typeface="Arial"/>
                <a:cs typeface="Arial"/>
              </a:rPr>
              <a:t>expectancy and quality of life affected; the poor are most impacted as no </a:t>
            </a:r>
            <a:r>
              <a:rPr lang="en-US" sz="1600" dirty="0" smtClean="0">
                <a:latin typeface="Arial"/>
                <a:cs typeface="Arial"/>
              </a:rPr>
              <a:t>coverage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600" dirty="0" smtClean="0">
                <a:latin typeface="Arial"/>
                <a:cs typeface="Arial"/>
              </a:rPr>
              <a:t>Can the Church create </a:t>
            </a:r>
            <a:r>
              <a:rPr lang="en-US" sz="1600" dirty="0">
                <a:latin typeface="Arial"/>
                <a:cs typeface="Arial"/>
              </a:rPr>
              <a:t>quarterly check-up facility and diet </a:t>
            </a:r>
            <a:r>
              <a:rPr lang="en-US" sz="1600" dirty="0" smtClean="0">
                <a:latin typeface="Arial"/>
                <a:cs typeface="Arial"/>
              </a:rPr>
              <a:t>support to enable affordable insurance provision and bring </a:t>
            </a:r>
            <a:r>
              <a:rPr lang="en-US" sz="1600" dirty="0">
                <a:latin typeface="Arial"/>
                <a:cs typeface="Arial"/>
              </a:rPr>
              <a:t>down burden of diabetes for the ‘</a:t>
            </a:r>
            <a:r>
              <a:rPr lang="en-US" sz="1600" dirty="0" err="1">
                <a:latin typeface="Arial"/>
                <a:cs typeface="Arial"/>
              </a:rPr>
              <a:t>Pinoy</a:t>
            </a:r>
            <a:r>
              <a:rPr lang="en-US" sz="1600" dirty="0" smtClean="0">
                <a:latin typeface="Arial"/>
                <a:cs typeface="Arial"/>
              </a:rPr>
              <a:t>’?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3645024"/>
            <a:ext cx="4248472" cy="221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9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85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6&quot;&gt;&lt;elem m_fUsage=&quot;2.75668113257100030000E+000&quot;&gt;&lt;m_ppcolschidx val=&quot;0&quot;/&gt;&lt;m_rgb r=&quot;2b&quot; g=&quot;57&quot; b=&quot;b3&quot;/&gt;&lt;/elem&gt;&lt;elem m_fUsage=&quot;1.65610000000000010000E+000&quot;&gt;&lt;m_ppcolschidx val=&quot;0&quot;/&gt;&lt;m_rgb r=&quot;72&quot; g=&quot;95&quot; b=&quot;de&quot;/&gt;&lt;/elem&gt;&lt;elem m_fUsage=&quot;1.54609892910000000000E+000&quot;&gt;&lt;m_ppcolschidx val=&quot;0&quot;/&gt;&lt;m_rgb r=&quot;d1&quot; g=&quot;dc&quot; b=&quot;f4&quot;/&gt;&lt;/elem&gt;&lt;elem m_fUsage=&quot;5.90490000000000180000E-001&quot;&gt;&lt;m_ppcolschidx val=&quot;0&quot;/&gt;&lt;m_rgb r=&quot;63&quot; g=&quot;89&quot; b=&quot;da&quot;/&gt;&lt;/elem&gt;&lt;elem m_fUsage=&quot;4.78296900000000140000E-001&quot;&gt;&lt;m_ppcolschidx val=&quot;0&quot;/&gt;&lt;m_rgb r=&quot;59&quot; g=&quot;59&quot; b=&quot;59&quot;/&gt;&lt;/elem&gt;&lt;elem m_fUsage=&quot;4.30467210000000160000E-001&quot;&gt;&lt;m_ppcolschidx val=&quot;0&quot;/&gt;&lt;m_rgb r=&quot;66&quot; g=&quot;66&quot; b=&quot;66&quot;/&gt;&lt;/elem&gt;&lt;/m_vecMRU&gt;&lt;/m_mruColor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93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B4qKPBrEmcRAtgNVG_W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kmjUtHkexMmp1uLoMO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vbjxAYFUiEF1zwc_XBB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2q8_jydHkubn8SqsGFf1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6mfkCCmUyxiiNejRGn4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Nwt64NOEq__0F9Ae4AD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89rGHxfy06zL2GIzzYyA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PL082m_akqLhbJKw6MjW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oS0o0cnEaavOId.kp6s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kmjUtHkexMmp1uLoMO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vbjxAYFUiEF1zwc_XBB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2q8_jydHkubn8SqsGFf1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6mfkCCmUyxiiNejRGn4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89rGHxfy06zL2GIzzYyA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9RlJ1u7EOfZTRkWMjKG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4Ub5NifUKNfGdt65YgC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1GympHhEuBkIzE8ERU_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cdsQmAZEGj.fo72cljz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fusddbwE2UT.I9SfY8J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zcE_aiyEmRsxD2HaT0J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8.EALdC0mzStXvoxV.A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mq9zGvFUm336xRHDxJz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GSqRqNRku6PIYdyPCWt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ZoEPs5QUWofLmAFY3uk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h.M6uIHEepZ93EmyvBi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v_fbdWB0iRH6dkwSHC6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bdRrVk90y8w18D4Q.5M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WaEfErMUGWWn7ovC8sf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7TyHOzF0K2sE8rARqJq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iuunvz6n02Vg_agBq.rD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74FN4zmkCEqGDDMVxAoss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uG7yxGZhsEWoR6pqTy6FR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Xlw.JdZkKqcr.xERC55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M9.emgXtU6xNy2gzA6HR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7pAODWQEuskwP4jOQGu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EZULyTSE2WGbst2RPrz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.vd.OHkw0WbdQIer7eRz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GYbXsUg068Ahx85TzSG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GSqRqNRku6PIYdyPCWt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_UmZh4G021eZ.JT1r4.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HZvMcdO2k2qLJrGeAKVP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d26NU83UCwS_KNMzFjo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8AMhK.yF0.6zeUNw937_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d26NU83UCwS_KNMzFjo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wdE.r3FSUkOd5T_og7qwq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BpnOjBSUa9hRDeKpONp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QyDgye6kq7gzWS0eHZV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.faZCEyykmqbztIN5UYA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B7vpbTBEmk_baX8I1xs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B7vpbTBEmk_baX8I1xs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  <p:tag name="THINKCELLSHAPEDONOTDELETE" val="pA0iTYwGKEUql0ajBoE6R0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v_lMm39E62r9_UNWBnV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P2JV4B.0uAGSH6fmWb0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IU8v1EUkC2vdvQKqRRR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P2JV4B.0uAGSH6fmWb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IU8v1EUkC2vdvQKqRRR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P2JV4B.0uAGSH6fmWb0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IU8v1EUkC2vdvQKqRRR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3pLzir7.0KtuRAtKgrKV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eapFrog Powerpoint Template">
  <a:themeElements>
    <a:clrScheme name="Custom">
      <a:dk1>
        <a:sysClr val="windowText" lastClr="000000"/>
      </a:dk1>
      <a:lt1>
        <a:sysClr val="window" lastClr="FFFFFF"/>
      </a:lt1>
      <a:dk2>
        <a:srgbClr val="4D4D4D"/>
      </a:dk2>
      <a:lt2>
        <a:srgbClr val="EAEAEA"/>
      </a:lt2>
      <a:accent1>
        <a:srgbClr val="2B57B3"/>
      </a:accent1>
      <a:accent2>
        <a:srgbClr val="99CCFF"/>
      </a:accent2>
      <a:accent3>
        <a:srgbClr val="339966"/>
      </a:accent3>
      <a:accent4>
        <a:srgbClr val="FF9933"/>
      </a:accent4>
      <a:accent5>
        <a:srgbClr val="FFE433"/>
      </a:accent5>
      <a:accent6>
        <a:srgbClr val="CC0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B57B3"/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45720" rIns="72000" bIns="45720" numCol="1" rtlCol="0" anchor="ctr" anchorCtr="0" compatLnSpc="1">
        <a:prstTxWarp prst="textNoShape">
          <a:avLst/>
        </a:prstTxWarp>
      </a:bodyPr>
      <a:lstStyle>
        <a:defPPr algn="ctr">
          <a:defRPr sz="1400" b="1" dirty="0" err="1" smtClean="0">
            <a:solidFill>
              <a:schemeClr val="bg1"/>
            </a:solidFill>
            <a:latin typeface="+mj-lt"/>
            <a:ea typeface="ヒラギノ角ゴ ProN W3" charset="0"/>
            <a:cs typeface="ヒラギノ角ゴ ProN W3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LeapFrog Powerpoint Template</Template>
  <TotalTime>14271</TotalTime>
  <Pages>0</Pages>
  <Words>556</Words>
  <Characters>0</Characters>
  <Application>Microsoft Office PowerPoint</Application>
  <PresentationFormat>A4 Paper (210x297 mm)</PresentationFormat>
  <Lines>0</Lines>
  <Paragraphs>87</Paragraphs>
  <Slides>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LeapFrog Powerpoint Template</vt:lpstr>
      <vt:lpstr>think-cell Slide</vt:lpstr>
      <vt:lpstr>Investing in action: Microinsurance</vt:lpstr>
      <vt:lpstr>The need for financial services is significant</vt:lpstr>
      <vt:lpstr>Financial services can create a pathway out of poverty</vt:lpstr>
      <vt:lpstr>LeapFrog is a global leader in Profit with Purpose investing</vt:lpstr>
      <vt:lpstr>AllLife: Insurance for the uninsurable</vt:lpstr>
      <vt:lpstr>BIMA: Technology to reach the unreachable</vt:lpstr>
      <vt:lpstr>Lessons from Profit with Purpose in action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LeapFrog Value-Add</dc:title>
  <dc:creator>Michael Joyce</dc:creator>
  <cp:lastModifiedBy>Minkov, Victoria</cp:lastModifiedBy>
  <cp:revision>309</cp:revision>
  <cp:lastPrinted>2012-12-03T18:35:11Z</cp:lastPrinted>
  <dcterms:created xsi:type="dcterms:W3CDTF">2013-04-08T13:15:39Z</dcterms:created>
  <dcterms:modified xsi:type="dcterms:W3CDTF">2014-07-14T15:28:14Z</dcterms:modified>
</cp:coreProperties>
</file>