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6"/>
  </p:notesMasterIdLst>
  <p:handoutMasterIdLst>
    <p:handoutMasterId r:id="rId17"/>
  </p:handoutMasterIdLst>
  <p:sldIdLst>
    <p:sldId id="256" r:id="rId2"/>
    <p:sldId id="285" r:id="rId3"/>
    <p:sldId id="298" r:id="rId4"/>
    <p:sldId id="292" r:id="rId5"/>
    <p:sldId id="297" r:id="rId6"/>
    <p:sldId id="300" r:id="rId7"/>
    <p:sldId id="301" r:id="rId8"/>
    <p:sldId id="308" r:id="rId9"/>
    <p:sldId id="309" r:id="rId10"/>
    <p:sldId id="307" r:id="rId11"/>
    <p:sldId id="302" r:id="rId12"/>
    <p:sldId id="305" r:id="rId13"/>
    <p:sldId id="303" r:id="rId14"/>
    <p:sldId id="304"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ile medio 4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784" autoAdjust="0"/>
  </p:normalViewPr>
  <p:slideViewPr>
    <p:cSldViewPr snapToGrid="0" snapToObjects="1" showGuides="1">
      <p:cViewPr>
        <p:scale>
          <a:sx n="75" d="100"/>
          <a:sy n="75" d="100"/>
        </p:scale>
        <p:origin x="-138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3D042A-B3FD-2C47-9529-2F468739F99F}" type="datetimeFigureOut">
              <a:rPr lang="en-US" smtClean="0"/>
              <a:pPr/>
              <a:t>7/14/2014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C9F094-17F7-0A49-BA06-4EA48479AF0D}" type="slidenum">
              <a:rPr lang="en-US" smtClean="0"/>
              <a:pPr/>
              <a:t>‹#›</a:t>
            </a:fld>
            <a:endParaRPr lang="en-US"/>
          </a:p>
        </p:txBody>
      </p:sp>
    </p:spTree>
    <p:extLst>
      <p:ext uri="{BB962C8B-B14F-4D97-AF65-F5344CB8AC3E}">
        <p14:creationId xmlns:p14="http://schemas.microsoft.com/office/powerpoint/2010/main" val="1606030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48D33F-BF15-2847-AD9D-C76788314DD8}" type="datetimeFigureOut">
              <a:rPr lang="en-US" smtClean="0"/>
              <a:pPr/>
              <a:t>7/14/2014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26EBA9-0073-B940-A287-46DEC5C1FEAB}" type="slidenum">
              <a:rPr lang="en-US" smtClean="0"/>
              <a:pPr/>
              <a:t>‹#›</a:t>
            </a:fld>
            <a:endParaRPr lang="en-US"/>
          </a:p>
        </p:txBody>
      </p:sp>
    </p:spTree>
    <p:extLst>
      <p:ext uri="{BB962C8B-B14F-4D97-AF65-F5344CB8AC3E}">
        <p14:creationId xmlns:p14="http://schemas.microsoft.com/office/powerpoint/2010/main" val="42320416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11531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Click to edit Master subtitle style</a:t>
            </a:r>
            <a:endParaRPr kumimoji="0" lang="en-US"/>
          </a:p>
        </p:txBody>
      </p:sp>
      <p:sp>
        <p:nvSpPr>
          <p:cNvPr id="28" name="Date Placeholder 27"/>
          <p:cNvSpPr>
            <a:spLocks noGrp="1"/>
          </p:cNvSpPr>
          <p:nvPr>
            <p:ph type="dt" sz="half" idx="10"/>
          </p:nvPr>
        </p:nvSpPr>
        <p:spPr/>
        <p:txBody>
          <a:bodyPr/>
          <a:lstStyle/>
          <a:p>
            <a:fld id="{FBC3B31D-9202-CC41-A250-028841CF4741}" type="datetime1">
              <a:rPr lang="en-US" smtClean="0"/>
              <a:t>7/14/2014</a:t>
            </a:fld>
            <a:endParaRPr lang="it-IT"/>
          </a:p>
        </p:txBody>
      </p:sp>
      <p:sp>
        <p:nvSpPr>
          <p:cNvPr id="17" name="Footer Placeholder 16"/>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1DD8DD-7FF1-F741-84DC-8326BA9D4531}" type="slidenum">
              <a:rPr lang="it-IT" smtClean="0"/>
              <a:pPr/>
              <a:t>‹#›</a:t>
            </a:fld>
            <a:endParaRPr lang="it-IT"/>
          </a:p>
        </p:txBody>
      </p:sp>
      <p:sp>
        <p:nvSpPr>
          <p:cNvPr id="8" name="Title 7"/>
          <p:cNvSpPr>
            <a:spLocks noGrp="1"/>
          </p:cNvSpPr>
          <p:nvPr>
            <p:ph type="ctrTitle"/>
          </p:nvPr>
        </p:nvSpPr>
        <p:spPr>
          <a:xfrm>
            <a:off x="685800" y="381000"/>
            <a:ext cx="7772400" cy="1097076"/>
          </a:xfrm>
        </p:spPr>
        <p:txBody>
          <a:bodyPr anchor="b"/>
          <a:lstStyle>
            <a:lvl1pPr>
              <a:defRPr sz="4200">
                <a:solidFill>
                  <a:schemeClr val="accent1"/>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67B76879-5A23-CD49-8EE4-BED32F50D141}" type="datetime1">
              <a:rPr lang="en-US" smtClean="0"/>
              <a:t>7/14/2014</a:t>
            </a:fld>
            <a:endParaRPr lang="it-IT"/>
          </a:p>
        </p:txBody>
      </p:sp>
      <p:sp>
        <p:nvSpPr>
          <p:cNvPr id="5" name="Footer Placeholder 4"/>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6" name="Slide Number Placeholder 5"/>
          <p:cNvSpPr>
            <a:spLocks noGrp="1"/>
          </p:cNvSpPr>
          <p:nvPr>
            <p:ph type="sldNum" sz="quarter" idx="12"/>
          </p:nvPr>
        </p:nvSpPr>
        <p:spPr/>
        <p:txBody>
          <a:bodyPr/>
          <a:lstStyle/>
          <a:p>
            <a:fld id="{F81DD8DD-7FF1-F741-84DC-8326BA9D4531}" type="slidenum">
              <a:rPr lang="it-IT" smtClean="0"/>
              <a:pPr/>
              <a:t>‹#›</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F81DD8DD-7FF1-F741-84DC-8326BA9D4531}" type="slidenum">
              <a:rPr lang="it-IT" smtClean="0"/>
              <a:pPr/>
              <a:t>‹#›</a:t>
            </a:fld>
            <a:endParaRPr lang="it-IT"/>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4" name="Date Placeholder 3"/>
          <p:cNvSpPr>
            <a:spLocks noGrp="1"/>
          </p:cNvSpPr>
          <p:nvPr>
            <p:ph type="dt" sz="half" idx="10"/>
          </p:nvPr>
        </p:nvSpPr>
        <p:spPr/>
        <p:txBody>
          <a:bodyPr/>
          <a:lstStyle/>
          <a:p>
            <a:fld id="{DA1EDD2D-45AE-DA44-B6C4-961D752E595A}" type="datetime1">
              <a:rPr lang="en-US" smtClean="0"/>
              <a:t>7/14/2014</a:t>
            </a:fld>
            <a:endParaRPr lang="it-IT"/>
          </a:p>
        </p:txBody>
      </p:sp>
      <p:sp>
        <p:nvSpPr>
          <p:cNvPr id="5" name="Footer Placeholder 4"/>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2" name="Vertical Title 1"/>
          <p:cNvSpPr>
            <a:spLocks noGrp="1"/>
          </p:cNvSpPr>
          <p:nvPr>
            <p:ph type="title" orient="vert"/>
          </p:nvPr>
        </p:nvSpPr>
        <p:spPr>
          <a:xfrm>
            <a:off x="7391400" y="304801"/>
            <a:ext cx="1447800" cy="5851525"/>
          </a:xfrm>
        </p:spPr>
        <p:txBody>
          <a:bodyPr vert="eaVert"/>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it-IT" smtClean="0"/>
              <a:t>Click to edit Master title style</a:t>
            </a:r>
            <a:endParaRPr kumimoji="0" lang="en-US"/>
          </a:p>
        </p:txBody>
      </p:sp>
      <p:sp>
        <p:nvSpPr>
          <p:cNvPr id="4" name="Date Placeholder 3"/>
          <p:cNvSpPr>
            <a:spLocks noGrp="1"/>
          </p:cNvSpPr>
          <p:nvPr>
            <p:ph type="dt" sz="half" idx="10"/>
          </p:nvPr>
        </p:nvSpPr>
        <p:spPr/>
        <p:txBody>
          <a:bodyPr/>
          <a:lstStyle/>
          <a:p>
            <a:fld id="{C276EB0D-8EDD-334B-8B3C-70C7816EB89A}" type="datetime1">
              <a:rPr lang="en-US" smtClean="0"/>
              <a:t>7/14/2014</a:t>
            </a:fld>
            <a:endParaRPr lang="it-IT"/>
          </a:p>
        </p:txBody>
      </p:sp>
      <p:sp>
        <p:nvSpPr>
          <p:cNvPr id="5" name="Footer Placeholder 4"/>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6" name="Slide Number Placeholder 5"/>
          <p:cNvSpPr>
            <a:spLocks noGrp="1"/>
          </p:cNvSpPr>
          <p:nvPr>
            <p:ph type="sldNum" sz="quarter" idx="12"/>
          </p:nvPr>
        </p:nvSpPr>
        <p:spPr>
          <a:xfrm>
            <a:off x="4361688" y="1026372"/>
            <a:ext cx="457200" cy="441325"/>
          </a:xfrm>
        </p:spPr>
        <p:txBody>
          <a:bodyPr/>
          <a:lstStyle/>
          <a:p>
            <a:fld id="{F81DD8DD-7FF1-F741-84DC-8326BA9D4531}" type="slidenum">
              <a:rPr lang="it-IT" smtClean="0"/>
              <a:pPr/>
              <a:t>‹#›</a:t>
            </a:fld>
            <a:endParaRPr lang="it-IT"/>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4" name="Date Placeholder 3"/>
          <p:cNvSpPr>
            <a:spLocks noGrp="1"/>
          </p:cNvSpPr>
          <p:nvPr>
            <p:ph type="dt" sz="half" idx="10"/>
          </p:nvPr>
        </p:nvSpPr>
        <p:spPr/>
        <p:txBody>
          <a:bodyPr/>
          <a:lstStyle/>
          <a:p>
            <a:fld id="{39471944-077F-4341-AC65-CF0640C60C4A}" type="datetime1">
              <a:rPr lang="en-US" smtClean="0"/>
              <a:t>7/14/2014</a:t>
            </a:fld>
            <a:endParaRPr lang="it-IT"/>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1DD8DD-7FF1-F741-84DC-8326BA9D4531}" type="slidenum">
              <a:rPr lang="it-IT" smtClean="0"/>
              <a:pPr/>
              <a:t>‹#›</a:t>
            </a:fld>
            <a:endParaRPr lang="it-IT"/>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it-IT"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969A15F9-6241-0848-8CB9-36AF36E08AED}" type="datetime1">
              <a:rPr lang="en-US" smtClean="0"/>
              <a:t>7/14/2014</a:t>
            </a:fld>
            <a:endParaRPr lang="it-IT"/>
          </a:p>
        </p:txBody>
      </p:sp>
      <p:sp>
        <p:nvSpPr>
          <p:cNvPr id="6" name="Footer Placeholder 5"/>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7" name="Slide Number Placeholder 6"/>
          <p:cNvSpPr>
            <a:spLocks noGrp="1"/>
          </p:cNvSpPr>
          <p:nvPr>
            <p:ph type="sldNum" sz="quarter" idx="12"/>
          </p:nvPr>
        </p:nvSpPr>
        <p:spPr/>
        <p:txBody>
          <a:bodyPr/>
          <a:lstStyle/>
          <a:p>
            <a:fld id="{F81DD8DD-7FF1-F741-84DC-8326BA9D4531}" type="slidenum">
              <a:rPr lang="it-IT" smtClean="0"/>
              <a:pPr/>
              <a:t>‹#›</a:t>
            </a:fld>
            <a:endParaRPr lang="it-IT"/>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Click to edit Master text styles</a:t>
            </a:r>
          </a:p>
        </p:txBody>
      </p:sp>
      <p:sp>
        <p:nvSpPr>
          <p:cNvPr id="7" name="Date Placeholder 6"/>
          <p:cNvSpPr>
            <a:spLocks noGrp="1"/>
          </p:cNvSpPr>
          <p:nvPr>
            <p:ph type="dt" sz="half" idx="10"/>
          </p:nvPr>
        </p:nvSpPr>
        <p:spPr/>
        <p:txBody>
          <a:bodyPr/>
          <a:lstStyle/>
          <a:p>
            <a:fld id="{3BA7A165-1BBF-D04B-8084-FF21A027D802}" type="datetime1">
              <a:rPr lang="en-US" smtClean="0"/>
              <a:t>7/14/2014</a:t>
            </a:fld>
            <a:endParaRPr lang="it-IT"/>
          </a:p>
        </p:txBody>
      </p:sp>
      <p:sp>
        <p:nvSpPr>
          <p:cNvPr id="8" name="Footer Placeholder 7"/>
          <p:cNvSpPr>
            <a:spLocks noGrp="1"/>
          </p:cNvSpPr>
          <p:nvPr>
            <p:ph type="ftr" sz="quarter" idx="11"/>
          </p:nvPr>
        </p:nvSpPr>
        <p:spPr>
          <a:xfrm>
            <a:off x="304800" y="6409944"/>
            <a:ext cx="3581400" cy="365760"/>
          </a:xfrm>
        </p:spPr>
        <p:txBody>
          <a:bodyPr/>
          <a:lstStyle/>
          <a:p>
            <a:r>
              <a:rPr lang="en-US" dirty="0" smtClean="0"/>
              <a:t>Helen Alford </a:t>
            </a:r>
            <a:r>
              <a:rPr lang="en-US" dirty="0" err="1" smtClean="0"/>
              <a:t>alford@pust.it</a:t>
            </a:r>
            <a:endParaRPr lang="it-IT"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hasCustomPrompt="1"/>
          </p:nvPr>
        </p:nvSpPr>
        <p:spPr>
          <a:xfrm>
            <a:off x="301752" y="2471383"/>
            <a:ext cx="4041648" cy="3818404"/>
          </a:xfrm>
        </p:spPr>
        <p:txBody>
          <a:bodyPr/>
          <a:lstStyle/>
          <a:p>
            <a:pPr lvl="0" eaLnBrk="1" latinLnBrk="0" hangingPunct="1"/>
            <a:r>
              <a:rPr lang="it-IT" dirty="0" smtClean="0"/>
              <a:t>Click to </a:t>
            </a:r>
            <a:r>
              <a:rPr lang="it-IT" dirty="0" err="1" smtClean="0"/>
              <a:t>edit</a:t>
            </a:r>
            <a:r>
              <a:rPr lang="it-IT" dirty="0" smtClean="0"/>
              <a:t> Master text </a:t>
            </a:r>
            <a:r>
              <a:rPr lang="it-IT" dirty="0" err="1" smtClean="0"/>
              <a:t>styles</a:t>
            </a:r>
            <a:endParaRPr lang="it-IT" dirty="0" smtClean="0"/>
          </a:p>
          <a:p>
            <a:pPr lvl="1" eaLnBrk="1" latinLnBrk="0" hangingPunct="1"/>
            <a:r>
              <a:rPr lang="it-IT" dirty="0" smtClean="0"/>
              <a:t>Second </a:t>
            </a:r>
            <a:r>
              <a:rPr lang="it-IT" dirty="0" err="1" smtClean="0"/>
              <a:t>level</a:t>
            </a:r>
            <a:endParaRPr lang="it-IT" dirty="0" smtClean="0"/>
          </a:p>
          <a:p>
            <a:pPr lvl="2" eaLnBrk="1" latinLnBrk="0" hangingPunct="1"/>
            <a:r>
              <a:rPr lang="it-IT" dirty="0" smtClean="0"/>
              <a:t>Third </a:t>
            </a:r>
            <a:r>
              <a:rPr lang="it-IT" dirty="0" err="1" smtClean="0"/>
              <a:t>level</a:t>
            </a:r>
            <a:endParaRPr lang="it-IT" dirty="0" smtClean="0"/>
          </a:p>
          <a:p>
            <a:pPr lvl="3" eaLnBrk="1" latinLnBrk="0" hangingPunct="1"/>
            <a:r>
              <a:rPr lang="it-IT" dirty="0" err="1" smtClean="0"/>
              <a:t>Fourth</a:t>
            </a:r>
            <a:r>
              <a:rPr lang="it-IT" dirty="0" smtClean="0"/>
              <a:t> </a:t>
            </a:r>
            <a:r>
              <a:rPr lang="it-IT" dirty="0" err="1" smtClean="0"/>
              <a:t>level</a:t>
            </a:r>
            <a:endParaRPr lang="it-IT" dirty="0" smtClean="0"/>
          </a:p>
          <a:p>
            <a:pPr lvl="4" eaLnBrk="1" latinLnBrk="0" hangingPunct="1"/>
            <a:r>
              <a:rPr lang="it-IT" dirty="0" err="1" smtClean="0"/>
              <a:t>Fifth</a:t>
            </a:r>
            <a:r>
              <a:rPr lang="it-IT" dirty="0" smtClean="0"/>
              <a:t> </a:t>
            </a:r>
            <a:r>
              <a:rPr lang="it-IT" dirty="0" err="1" smtClean="0"/>
              <a:t>el</a:t>
            </a:r>
            <a:endParaRPr kumimoji="0" lang="en-US" dirty="0"/>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F81DD8DD-7FF1-F741-84DC-8326BA9D4531}" type="slidenum">
              <a:rPr lang="it-IT" smtClean="0"/>
              <a:pPr/>
              <a:t>‹#›</a:t>
            </a:fld>
            <a:endParaRPr lang="it-IT"/>
          </a:p>
        </p:txBody>
      </p:sp>
      <p:sp>
        <p:nvSpPr>
          <p:cNvPr id="23" name="Title 22"/>
          <p:cNvSpPr>
            <a:spLocks noGrp="1"/>
          </p:cNvSpPr>
          <p:nvPr>
            <p:ph type="title"/>
          </p:nvPr>
        </p:nvSpPr>
        <p:spPr/>
        <p:txBody>
          <a:bodyPr rtlCol="0" anchor="b" anchorCtr="0"/>
          <a:lstStyle/>
          <a:p>
            <a:r>
              <a:rPr kumimoji="0" lang="it-IT"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Click to edit Master title style</a:t>
            </a:r>
            <a:endParaRPr kumimoji="0" lang="en-US"/>
          </a:p>
        </p:txBody>
      </p:sp>
      <p:sp>
        <p:nvSpPr>
          <p:cNvPr id="3" name="Date Placeholder 2"/>
          <p:cNvSpPr>
            <a:spLocks noGrp="1"/>
          </p:cNvSpPr>
          <p:nvPr>
            <p:ph type="dt" sz="half" idx="10"/>
          </p:nvPr>
        </p:nvSpPr>
        <p:spPr/>
        <p:txBody>
          <a:bodyPr/>
          <a:lstStyle/>
          <a:p>
            <a:fld id="{CB6D178B-BE9F-1B4E-A8ED-127BA2AE012C}" type="datetime1">
              <a:rPr lang="en-US" smtClean="0"/>
              <a:t>7/14/2014</a:t>
            </a:fld>
            <a:endParaRPr lang="it-IT"/>
          </a:p>
        </p:txBody>
      </p:sp>
      <p:sp>
        <p:nvSpPr>
          <p:cNvPr id="4" name="Footer Placeholder 3"/>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5" name="Slide Number Placeholder 4"/>
          <p:cNvSpPr>
            <a:spLocks noGrp="1"/>
          </p:cNvSpPr>
          <p:nvPr>
            <p:ph type="sldNum" sz="quarter" idx="12"/>
          </p:nvPr>
        </p:nvSpPr>
        <p:spPr>
          <a:xfrm>
            <a:off x="4343400" y="1036020"/>
            <a:ext cx="457200" cy="441325"/>
          </a:xfrm>
        </p:spPr>
        <p:txBody>
          <a:bodyPr/>
          <a:lstStyle/>
          <a:p>
            <a:fld id="{F81DD8DD-7FF1-F741-84DC-8326BA9D4531}" type="slidenum">
              <a:rPr lang="it-IT" smtClean="0"/>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6319909E-3035-5D44-A4DD-35DD04FBF023}" type="datetime1">
              <a:rPr lang="en-US" smtClean="0"/>
              <a:t>7/14/2014</a:t>
            </a:fld>
            <a:endParaRPr lang="it-IT"/>
          </a:p>
        </p:txBody>
      </p:sp>
      <p:sp>
        <p:nvSpPr>
          <p:cNvPr id="3" name="Footer Placeholder 2"/>
          <p:cNvSpPr>
            <a:spLocks noGrp="1"/>
          </p:cNvSpPr>
          <p:nvPr>
            <p:ph type="ftr" sz="quarter" idx="11"/>
          </p:nvPr>
        </p:nvSpPr>
        <p:spPr/>
        <p:txBody>
          <a:bodyPr/>
          <a:lstStyle/>
          <a:p>
            <a:r>
              <a:rPr lang="en-US" dirty="0" smtClean="0"/>
              <a:t>Helen Alford </a:t>
            </a:r>
            <a:r>
              <a:rPr lang="en-US" dirty="0" err="1" smtClean="0"/>
              <a:t>alford@pust.it</a:t>
            </a:r>
            <a:endParaRPr lang="it-IT"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F81DD8DD-7FF1-F741-84DC-8326BA9D4531}" type="slidenum">
              <a:rPr lang="it-IT" smtClean="0"/>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it-IT" smtClean="0"/>
              <a:t>Click to edit Master text styles</a:t>
            </a:r>
          </a:p>
          <a:p>
            <a:pPr lvl="1" eaLnBrk="1" latinLnBrk="0" hangingPunct="1"/>
            <a:r>
              <a:rPr lang="it-IT" smtClean="0"/>
              <a:t>Second level</a:t>
            </a:r>
          </a:p>
          <a:p>
            <a:pPr lvl="2" eaLnBrk="1" latinLnBrk="0" hangingPunct="1"/>
            <a:r>
              <a:rPr lang="it-IT" smtClean="0"/>
              <a:t>Third level</a:t>
            </a:r>
          </a:p>
          <a:p>
            <a:pPr lvl="3" eaLnBrk="1" latinLnBrk="0" hangingPunct="1"/>
            <a:r>
              <a:rPr lang="it-IT" smtClean="0"/>
              <a:t>Fourth level</a:t>
            </a:r>
          </a:p>
          <a:p>
            <a:pPr lvl="4" eaLnBrk="1" latinLnBrk="0" hangingPunct="1"/>
            <a:r>
              <a:rPr lang="it-IT"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F81DD8DD-7FF1-F741-84DC-8326BA9D4531}" type="slidenum">
              <a:rPr lang="it-IT" smtClean="0"/>
              <a:pPr/>
              <a:t>‹#›</a:t>
            </a:fld>
            <a:endParaRPr lang="it-IT"/>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2679CEB-9EDB-7B47-B2F1-8D34E196309D}" type="datetime1">
              <a:rPr lang="en-US" smtClean="0"/>
              <a:t>7/14/2014</a:t>
            </a:fld>
            <a:endParaRPr lang="it-IT"/>
          </a:p>
        </p:txBody>
      </p:sp>
      <p:sp>
        <p:nvSpPr>
          <p:cNvPr id="6" name="Footer Placeholder 5"/>
          <p:cNvSpPr>
            <a:spLocks noGrp="1"/>
          </p:cNvSpPr>
          <p:nvPr>
            <p:ph type="ftr" sz="quarter" idx="11"/>
          </p:nvPr>
        </p:nvSpPr>
        <p:spPr>
          <a:xfrm>
            <a:off x="301752" y="6410848"/>
            <a:ext cx="3383280" cy="365760"/>
          </a:xfrm>
        </p:spPr>
        <p:txBody>
          <a:bodyPr/>
          <a:lstStyle/>
          <a:p>
            <a:r>
              <a:rPr lang="en-US" smtClean="0"/>
              <a:t>Helen Alford alford@pust.it</a:t>
            </a:r>
            <a:endParaRPr lang="it-IT"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F81DD8DD-7FF1-F741-84DC-8326BA9D4531}" type="slidenum">
              <a:rPr lang="it-IT" smtClean="0"/>
              <a:pPr/>
              <a:t>‹#›</a:t>
            </a:fld>
            <a:endParaRPr lang="it-IT"/>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it-IT"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8E79CE8-77FA-3C4E-B9C4-8F27A66F23C2}" type="datetime1">
              <a:rPr lang="en-US" smtClean="0"/>
              <a:t>7/14/2014</a:t>
            </a:fld>
            <a:endParaRPr lang="it-IT"/>
          </a:p>
        </p:txBody>
      </p:sp>
      <p:sp>
        <p:nvSpPr>
          <p:cNvPr id="6" name="Footer Placeholder 5"/>
          <p:cNvSpPr>
            <a:spLocks noGrp="1"/>
          </p:cNvSpPr>
          <p:nvPr>
            <p:ph type="ftr" sz="quarter" idx="11"/>
          </p:nvPr>
        </p:nvSpPr>
        <p:spPr>
          <a:xfrm>
            <a:off x="301752" y="6410848"/>
            <a:ext cx="3584448" cy="365760"/>
          </a:xfrm>
        </p:spPr>
        <p:txBody>
          <a:bodyPr/>
          <a:lstStyle/>
          <a:p>
            <a:r>
              <a:rPr lang="en-US" dirty="0" smtClean="0"/>
              <a:t>Helen Alford </a:t>
            </a:r>
            <a:r>
              <a:rPr lang="en-US" dirty="0" err="1" smtClean="0"/>
              <a:t>alford@pust.it</a:t>
            </a:r>
            <a:endParaRPr lang="it-I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72CCDC0-3219-D94B-8950-7F31D951F7B3}" type="datetime1">
              <a:rPr lang="en-US" smtClean="0"/>
              <a:t>7/14/2014</a:t>
            </a:fld>
            <a:endParaRPr lang="it-IT" dirty="0"/>
          </a:p>
        </p:txBody>
      </p:sp>
      <p:sp>
        <p:nvSpPr>
          <p:cNvPr id="3" name="Footer Placeholder 2"/>
          <p:cNvSpPr>
            <a:spLocks noGrp="1"/>
          </p:cNvSpPr>
          <p:nvPr>
            <p:ph type="ftr" sz="quarter" idx="3"/>
          </p:nvPr>
        </p:nvSpPr>
        <p:spPr>
          <a:xfrm>
            <a:off x="304800" y="6410848"/>
            <a:ext cx="6143348" cy="365760"/>
          </a:xfrm>
          <a:prstGeom prst="rect">
            <a:avLst/>
          </a:prstGeom>
        </p:spPr>
        <p:txBody>
          <a:bodyPr vert="horz"/>
          <a:lstStyle>
            <a:lvl1pPr algn="l" eaLnBrk="1" latinLnBrk="0" hangingPunct="1">
              <a:defRPr kumimoji="0" sz="1200">
                <a:solidFill>
                  <a:srgbClr val="FFFFFF"/>
                </a:solidFill>
              </a:defRPr>
            </a:lvl1pPr>
          </a:lstStyle>
          <a:p>
            <a:r>
              <a:rPr lang="it-IT" u="sng" smtClean="0"/>
              <a:t>Helen Alford alford@pust.it</a:t>
            </a:r>
            <a:endParaRPr lang="it-IT" u="sng" dirty="0" smtClean="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8C6B0B3-2E52-9641-AC34-C3001AC18F5E}" type="slidenum">
              <a:rPr lang="it-IT" smtClean="0"/>
              <a:pPr/>
              <a:t>‹#›</a:t>
            </a:fld>
            <a:endParaRPr lang="it-IT" dirty="0"/>
          </a:p>
        </p:txBody>
      </p:sp>
      <p:sp>
        <p:nvSpPr>
          <p:cNvPr id="22" name="Title Placeholder 21"/>
          <p:cNvSpPr>
            <a:spLocks noGrp="1"/>
          </p:cNvSpPr>
          <p:nvPr>
            <p:ph type="title"/>
          </p:nvPr>
        </p:nvSpPr>
        <p:spPr>
          <a:xfrm>
            <a:off x="301752" y="228600"/>
            <a:ext cx="7040519" cy="811574"/>
          </a:xfrm>
          <a:prstGeom prst="rect">
            <a:avLst/>
          </a:prstGeom>
        </p:spPr>
        <p:txBody>
          <a:bodyPr vert="horz" anchor="b">
            <a:normAutofit/>
          </a:bodyPr>
          <a:lstStyle/>
          <a:p>
            <a:r>
              <a:rPr kumimoji="0" lang="en-GB" noProof="0" dirty="0" smtClean="0"/>
              <a:t>Click to edit Master title style</a:t>
            </a:r>
            <a:endParaRPr kumimoji="0" lang="en-GB" noProof="0"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GB" noProof="0" dirty="0" smtClean="0"/>
              <a:t>Click to edit Master text styles</a:t>
            </a:r>
          </a:p>
          <a:p>
            <a:pPr lvl="1" eaLnBrk="1" latinLnBrk="0" hangingPunct="1"/>
            <a:r>
              <a:rPr kumimoji="0" lang="en-GB" noProof="0" dirty="0" smtClean="0"/>
              <a:t>Second level</a:t>
            </a:r>
          </a:p>
          <a:p>
            <a:pPr lvl="2" eaLnBrk="1" latinLnBrk="0" hangingPunct="1"/>
            <a:r>
              <a:rPr kumimoji="0" lang="en-GB" noProof="0" dirty="0" smtClean="0"/>
              <a:t>Third level</a:t>
            </a:r>
          </a:p>
          <a:p>
            <a:pPr lvl="3" eaLnBrk="1" latinLnBrk="0" hangingPunct="1"/>
            <a:r>
              <a:rPr kumimoji="0" lang="en-GB" noProof="0" dirty="0" smtClean="0"/>
              <a:t>Fourth level</a:t>
            </a:r>
          </a:p>
          <a:p>
            <a:pPr lvl="4" eaLnBrk="1" latinLnBrk="0" hangingPunct="1"/>
            <a:r>
              <a:rPr kumimoji="0" lang="en-GB" noProof="0" dirty="0" smtClean="0"/>
              <a:t>Fifth level</a:t>
            </a:r>
            <a:endParaRPr kumimoji="0" lang="en-GB" noProof="0" dirty="0"/>
          </a:p>
        </p:txBody>
      </p:sp>
      <p:pic>
        <p:nvPicPr>
          <p:cNvPr id="20" name="Picture 19"/>
          <p:cNvPicPr>
            <a:picLocks noChangeAspect="1"/>
          </p:cNvPicPr>
          <p:nvPr userDrawn="1"/>
        </p:nvPicPr>
        <p:blipFill>
          <a:blip r:embed="rId13"/>
          <a:stretch>
            <a:fillRect/>
          </a:stretch>
        </p:blipFill>
        <p:spPr>
          <a:xfrm>
            <a:off x="7342271" y="228600"/>
            <a:ext cx="1493881" cy="884726"/>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399"/>
            <a:ext cx="6400800" cy="2887133"/>
          </a:xfrm>
        </p:spPr>
        <p:txBody>
          <a:bodyPr>
            <a:normAutofit/>
          </a:bodyPr>
          <a:lstStyle/>
          <a:p>
            <a:r>
              <a:rPr lang="en-US" cap="none" dirty="0" smtClean="0"/>
              <a:t>HELEN ALFORD OP</a:t>
            </a:r>
          </a:p>
          <a:p>
            <a:endParaRPr lang="en-US" cap="none" dirty="0"/>
          </a:p>
          <a:p>
            <a:endParaRPr lang="en-US" cap="none" dirty="0"/>
          </a:p>
        </p:txBody>
      </p:sp>
      <p:sp>
        <p:nvSpPr>
          <p:cNvPr id="2" name="Title 1"/>
          <p:cNvSpPr>
            <a:spLocks noGrp="1"/>
          </p:cNvSpPr>
          <p:nvPr>
            <p:ph type="ctrTitle"/>
          </p:nvPr>
        </p:nvSpPr>
        <p:spPr>
          <a:xfrm>
            <a:off x="685800" y="533400"/>
            <a:ext cx="7772400" cy="1097076"/>
          </a:xfrm>
        </p:spPr>
        <p:txBody>
          <a:bodyPr>
            <a:normAutofit fontScale="90000"/>
          </a:bodyPr>
          <a:lstStyle/>
          <a:p>
            <a:r>
              <a:rPr lang="en-GB" dirty="0" smtClean="0"/>
              <a:t>Impact Investing in the light of </a:t>
            </a:r>
            <a:r>
              <a:rPr lang="en-GB" i="1" dirty="0" err="1" smtClean="0"/>
              <a:t>Evangelii</a:t>
            </a:r>
            <a:r>
              <a:rPr lang="en-GB" i="1" dirty="0" smtClean="0"/>
              <a:t> </a:t>
            </a:r>
            <a:r>
              <a:rPr lang="en-GB" i="1" dirty="0" err="1" smtClean="0"/>
              <a:t>Gaudium</a:t>
            </a:r>
            <a:endParaRPr lang="en-GB" dirty="0"/>
          </a:p>
        </p:txBody>
      </p:sp>
      <p:pic>
        <p:nvPicPr>
          <p:cNvPr id="4" name="Picture 4"/>
          <p:cNvPicPr>
            <a:picLocks noChangeAspect="1"/>
          </p:cNvPicPr>
          <p:nvPr/>
        </p:nvPicPr>
        <p:blipFill>
          <a:blip r:embed="rId2"/>
          <a:stretch>
            <a:fillRect/>
          </a:stretch>
        </p:blipFill>
        <p:spPr>
          <a:xfrm>
            <a:off x="2930452" y="3931282"/>
            <a:ext cx="3403314" cy="201555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Some open questions</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10</a:t>
            </a:fld>
            <a:endParaRPr lang="it-IT"/>
          </a:p>
        </p:txBody>
      </p:sp>
      <p:sp>
        <p:nvSpPr>
          <p:cNvPr id="5" name="Segnaposto contenuto 4"/>
          <p:cNvSpPr>
            <a:spLocks noGrp="1"/>
          </p:cNvSpPr>
          <p:nvPr>
            <p:ph sz="quarter" idx="1"/>
          </p:nvPr>
        </p:nvSpPr>
        <p:spPr>
          <a:xfrm>
            <a:off x="301751" y="1527048"/>
            <a:ext cx="8706781" cy="5026152"/>
          </a:xfrm>
        </p:spPr>
        <p:txBody>
          <a:bodyPr>
            <a:normAutofit fontScale="70000" lnSpcReduction="20000"/>
          </a:bodyPr>
          <a:lstStyle/>
          <a:p>
            <a:r>
              <a:rPr lang="en-GB" dirty="0" smtClean="0"/>
              <a:t>Measurement</a:t>
            </a:r>
          </a:p>
          <a:p>
            <a:pPr lvl="1"/>
            <a:r>
              <a:rPr lang="en-GB" dirty="0" smtClean="0"/>
              <a:t>It only counts if it can be counted; the things that really count cannot be counted:</a:t>
            </a:r>
          </a:p>
          <a:p>
            <a:pPr lvl="2"/>
            <a:r>
              <a:rPr lang="en-GB" dirty="0"/>
              <a:t>No single act of love for God will be lost, no </a:t>
            </a:r>
            <a:r>
              <a:rPr lang="en-GB" dirty="0" smtClean="0"/>
              <a:t>generous </a:t>
            </a:r>
            <a:r>
              <a:rPr lang="en-GB" dirty="0"/>
              <a:t>effort is meaningless, no painful endurance is wasted. All of these encircle our world like a vital force. Sometimes it seems that our work is </a:t>
            </a:r>
            <a:r>
              <a:rPr lang="en-GB" dirty="0" smtClean="0"/>
              <a:t>fruitless</a:t>
            </a:r>
            <a:r>
              <a:rPr lang="en-GB" dirty="0"/>
              <a:t>, but mission is not like a business transaction or investment, or even a humanitarian activity. It is not a show where we count how many people come as a result of our publicity; it is something much deeper, which escapes all measurement. It may be that the Lord uses our sacrifices to </a:t>
            </a:r>
            <a:r>
              <a:rPr lang="en-GB" dirty="0" smtClean="0"/>
              <a:t>shower </a:t>
            </a:r>
            <a:r>
              <a:rPr lang="en-GB" dirty="0"/>
              <a:t>blessings in another part of the world which we will never visit. The Holy Spirit works as he wills, when he wills and where he wills; we </a:t>
            </a:r>
            <a:r>
              <a:rPr lang="en-GB" dirty="0" smtClean="0"/>
              <a:t>entrust </a:t>
            </a:r>
            <a:r>
              <a:rPr lang="en-GB" dirty="0"/>
              <a:t>ourselves without pretending to see striking </a:t>
            </a:r>
            <a:r>
              <a:rPr lang="en-GB" dirty="0" smtClean="0"/>
              <a:t>results</a:t>
            </a:r>
            <a:r>
              <a:rPr lang="en-GB" dirty="0"/>
              <a:t> </a:t>
            </a:r>
            <a:r>
              <a:rPr lang="en-GB" dirty="0" smtClean="0"/>
              <a:t>(EG, 279)</a:t>
            </a:r>
          </a:p>
          <a:p>
            <a:r>
              <a:rPr lang="en-GB" dirty="0" smtClean="0"/>
              <a:t>Incentives</a:t>
            </a:r>
          </a:p>
          <a:p>
            <a:pPr lvl="1"/>
            <a:r>
              <a:rPr lang="en-GB" dirty="0" smtClean="0"/>
              <a:t>Phenomenon of “crowding-out”; the “business case” for II, CSR . . .</a:t>
            </a:r>
          </a:p>
          <a:p>
            <a:pPr lvl="2"/>
            <a:r>
              <a:rPr lang="en-GB" dirty="0"/>
              <a:t>The best incentive for sharing the Gospel comes from contemplating it with love, lingering over its pages and reading it with the heart. If we approach it in this way, its beauty will amaze and constantly excite </a:t>
            </a:r>
            <a:r>
              <a:rPr lang="en-GB" dirty="0" smtClean="0"/>
              <a:t>us (EG, 264)</a:t>
            </a:r>
          </a:p>
          <a:p>
            <a:pPr lvl="2"/>
            <a:r>
              <a:rPr lang="en-GB" dirty="0"/>
              <a:t>Some people do not commit themselves to mission because they think that nothing will change and that it is useless to make the effort. They think: “Why should I deny myself my comforts and pleasures if I won’t see any significant result?” </a:t>
            </a:r>
            <a:r>
              <a:rPr lang="en-GB" dirty="0" smtClean="0"/>
              <a:t>(EG, 275)</a:t>
            </a:r>
          </a:p>
          <a:p>
            <a:r>
              <a:rPr lang="en-GB" dirty="0" smtClean="0"/>
              <a:t>Scalability</a:t>
            </a:r>
          </a:p>
          <a:p>
            <a:pPr lvl="1"/>
            <a:r>
              <a:rPr lang="en-GB" dirty="0" smtClean="0"/>
              <a:t>Social entrepreneurship and II work when the investor knows the situation very well </a:t>
            </a:r>
          </a:p>
          <a:p>
            <a:pPr lvl="1"/>
            <a:r>
              <a:rPr lang="en-GB" dirty="0" smtClean="0"/>
              <a:t>Scaling has to be linked to subsidiarity; what about motivation?</a:t>
            </a:r>
          </a:p>
          <a:p>
            <a:pPr lvl="2"/>
            <a:r>
              <a:rPr lang="en-GB" dirty="0"/>
              <a:t>equitable economic and social progress can only be attained by joining scientific and technical abilities with an unfailing commitment to solidarity accompanied by a generous and disinterested spirit of gratuitousness at every </a:t>
            </a:r>
            <a:r>
              <a:rPr lang="en-GB" dirty="0" smtClean="0"/>
              <a:t>level (Address to Heads of UN Agencies, 09.05.14 )</a:t>
            </a:r>
            <a:endParaRPr lang="it-IT" dirty="0"/>
          </a:p>
          <a:p>
            <a:pPr lvl="2"/>
            <a:endParaRPr lang="en-GB" dirty="0"/>
          </a:p>
        </p:txBody>
      </p:sp>
    </p:spTree>
    <p:extLst>
      <p:ext uri="{BB962C8B-B14F-4D97-AF65-F5344CB8AC3E}">
        <p14:creationId xmlns:p14="http://schemas.microsoft.com/office/powerpoint/2010/main" val="985639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397933"/>
            <a:ext cx="7040519" cy="811574"/>
          </a:xfrm>
        </p:spPr>
        <p:txBody>
          <a:bodyPr>
            <a:normAutofit fontScale="90000"/>
          </a:bodyPr>
          <a:lstStyle/>
          <a:p>
            <a:pPr algn="l"/>
            <a:r>
              <a:rPr lang="en-GB" dirty="0"/>
              <a:t>SWOT for Impact Investing in the light of </a:t>
            </a:r>
            <a:r>
              <a:rPr lang="en-GB" i="1" dirty="0" err="1"/>
              <a:t>Evangelii</a:t>
            </a:r>
            <a:r>
              <a:rPr lang="en-GB" i="1" dirty="0"/>
              <a:t> </a:t>
            </a:r>
            <a:r>
              <a:rPr lang="en-GB" i="1" dirty="0" err="1"/>
              <a:t>Gaudium</a:t>
            </a:r>
            <a:endParaRPr lang="en-GB" i="1"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11</a:t>
            </a:fld>
            <a:endParaRPr lang="it-IT"/>
          </a:p>
        </p:txBody>
      </p:sp>
      <p:graphicFrame>
        <p:nvGraphicFramePr>
          <p:cNvPr id="7" name="Segnaposto contenuto 6"/>
          <p:cNvGraphicFramePr>
            <a:graphicFrameLocks noGrp="1"/>
          </p:cNvGraphicFramePr>
          <p:nvPr>
            <p:ph sz="quarter" idx="1"/>
            <p:extLst>
              <p:ext uri="{D42A27DB-BD31-4B8C-83A1-F6EECF244321}">
                <p14:modId xmlns:p14="http://schemas.microsoft.com/office/powerpoint/2010/main" val="3587032298"/>
              </p:ext>
            </p:extLst>
          </p:nvPr>
        </p:nvGraphicFramePr>
        <p:xfrm>
          <a:off x="301753" y="1467696"/>
          <a:ext cx="8534400" cy="4937288"/>
        </p:xfrm>
        <a:graphic>
          <a:graphicData uri="http://schemas.openxmlformats.org/drawingml/2006/table">
            <a:tbl>
              <a:tblPr firstRow="1" bandRow="1">
                <a:tableStyleId>{69CF1AB2-1976-4502-BF36-3FF5EA218861}</a:tableStyleId>
              </a:tblPr>
              <a:tblGrid>
                <a:gridCol w="4216869"/>
                <a:gridCol w="4317531"/>
              </a:tblGrid>
              <a:tr h="2468644">
                <a:tc>
                  <a:txBody>
                    <a:bodyPr/>
                    <a:lstStyle/>
                    <a:p>
                      <a:r>
                        <a:rPr lang="en-GB" i="1" dirty="0" smtClean="0"/>
                        <a:t>Strengths</a:t>
                      </a:r>
                    </a:p>
                    <a:p>
                      <a:pPr marL="285750" indent="-285750">
                        <a:buFont typeface="Arial"/>
                        <a:buChar char="•"/>
                      </a:pPr>
                      <a:r>
                        <a:rPr lang="en-GB" b="0" i="0" dirty="0" smtClean="0"/>
                        <a:t>Uses</a:t>
                      </a:r>
                      <a:r>
                        <a:rPr lang="en-GB" b="0" i="0" baseline="0" dirty="0" smtClean="0"/>
                        <a:t> the primary mechanisms we know for poverty alleviation: entrepreneurship and markets</a:t>
                      </a:r>
                    </a:p>
                    <a:p>
                      <a:pPr marL="285750" indent="-285750">
                        <a:buFont typeface="Arial"/>
                        <a:buChar char="•"/>
                      </a:pPr>
                      <a:r>
                        <a:rPr lang="en-GB" b="0" i="0" baseline="0" dirty="0" smtClean="0"/>
                        <a:t>Attracts many different investors and entrepreneurs to solving social problems</a:t>
                      </a:r>
                      <a:endParaRPr lang="en-GB" b="0" i="0" dirty="0"/>
                    </a:p>
                  </a:txBody>
                  <a:tcPr/>
                </a:tc>
                <a:tc>
                  <a:txBody>
                    <a:bodyPr/>
                    <a:lstStyle/>
                    <a:p>
                      <a:r>
                        <a:rPr lang="en-GB" dirty="0" smtClean="0"/>
                        <a:t>Weaknesses</a:t>
                      </a:r>
                    </a:p>
                    <a:p>
                      <a:pPr marL="285750" indent="-285750">
                        <a:buFont typeface="Arial"/>
                        <a:buChar char="•"/>
                      </a:pPr>
                      <a:r>
                        <a:rPr lang="en-GB" b="0" dirty="0" smtClean="0"/>
                        <a:t>Businesses</a:t>
                      </a:r>
                      <a:r>
                        <a:rPr lang="en-GB" b="0" baseline="0" dirty="0" smtClean="0"/>
                        <a:t> can disrupt local social systems and may not be able to resolve such problems</a:t>
                      </a:r>
                      <a:endParaRPr lang="en-GB" b="0" dirty="0" smtClean="0"/>
                    </a:p>
                  </a:txBody>
                  <a:tcPr/>
                </a:tc>
              </a:tr>
              <a:tr h="2468644">
                <a:tc>
                  <a:txBody>
                    <a:bodyPr/>
                    <a:lstStyle/>
                    <a:p>
                      <a:r>
                        <a:rPr lang="en-GB" b="1" dirty="0" smtClean="0"/>
                        <a:t>Opportunities</a:t>
                      </a:r>
                    </a:p>
                    <a:p>
                      <a:pPr marL="285750" indent="-285750">
                        <a:buFont typeface="Arial"/>
                        <a:buChar char="•"/>
                      </a:pPr>
                      <a:r>
                        <a:rPr lang="en-GB" b="0" dirty="0" smtClean="0"/>
                        <a:t>Many social problems remain unsolved, and many poor</a:t>
                      </a:r>
                      <a:r>
                        <a:rPr lang="en-GB" b="0" baseline="0" dirty="0" smtClean="0"/>
                        <a:t> people still need products and services</a:t>
                      </a:r>
                      <a:r>
                        <a:rPr lang="en-GB" b="0" baseline="0" dirty="0"/>
                        <a:t> </a:t>
                      </a:r>
                      <a:r>
                        <a:rPr lang="en-GB" b="0" baseline="0" dirty="0" smtClean="0"/>
                        <a:t>that could be supplied with a profit</a:t>
                      </a:r>
                    </a:p>
                    <a:p>
                      <a:pPr marL="285750" indent="-285750">
                        <a:buFont typeface="Arial"/>
                        <a:buChar char="•"/>
                      </a:pPr>
                      <a:r>
                        <a:rPr lang="en-GB" b="0" baseline="0" dirty="0" smtClean="0"/>
                        <a:t>Partnership with local government and/or NGOs to create integrated solutions</a:t>
                      </a:r>
                    </a:p>
                  </a:txBody>
                  <a:tcPr/>
                </a:tc>
                <a:tc>
                  <a:txBody>
                    <a:bodyPr/>
                    <a:lstStyle/>
                    <a:p>
                      <a:r>
                        <a:rPr lang="en-GB" b="1" dirty="0" smtClean="0"/>
                        <a:t>Threats</a:t>
                      </a:r>
                    </a:p>
                    <a:p>
                      <a:pPr marL="285750" indent="-285750">
                        <a:buFont typeface="Arial"/>
                        <a:buChar char="•"/>
                      </a:pPr>
                      <a:r>
                        <a:rPr lang="en-GB" b="0" dirty="0" smtClean="0"/>
                        <a:t>Social and environmental</a:t>
                      </a:r>
                      <a:r>
                        <a:rPr lang="en-GB" b="0" baseline="0" dirty="0" smtClean="0"/>
                        <a:t> good becomes obscured by financial gain (expansion of II to mainstream investors)</a:t>
                      </a:r>
                    </a:p>
                    <a:p>
                      <a:pPr marL="285750" indent="-285750">
                        <a:buFont typeface="Arial"/>
                        <a:buChar char="•"/>
                      </a:pPr>
                      <a:r>
                        <a:rPr lang="en-GB" b="0" baseline="0" dirty="0" smtClean="0"/>
                        <a:t>Need for personal commitment and virtue can be obscured by system design</a:t>
                      </a:r>
                      <a:endParaRPr lang="en-GB" b="0" dirty="0"/>
                    </a:p>
                  </a:txBody>
                  <a:tcPr/>
                </a:tc>
              </a:tr>
            </a:tbl>
          </a:graphicData>
        </a:graphic>
      </p:graphicFrame>
    </p:spTree>
    <p:extLst>
      <p:ext uri="{BB962C8B-B14F-4D97-AF65-F5344CB8AC3E}">
        <p14:creationId xmlns:p14="http://schemas.microsoft.com/office/powerpoint/2010/main" val="3378730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355598"/>
            <a:ext cx="7040519" cy="811574"/>
          </a:xfrm>
        </p:spPr>
        <p:txBody>
          <a:bodyPr>
            <a:normAutofit fontScale="90000"/>
          </a:bodyPr>
          <a:lstStyle/>
          <a:p>
            <a:pPr algn="l"/>
            <a:r>
              <a:rPr lang="en-GB" dirty="0"/>
              <a:t>SWOT for </a:t>
            </a:r>
            <a:r>
              <a:rPr lang="en-GB" dirty="0" smtClean="0"/>
              <a:t>CST in </a:t>
            </a:r>
            <a:r>
              <a:rPr lang="en-GB" dirty="0"/>
              <a:t>the light of </a:t>
            </a:r>
            <a:r>
              <a:rPr lang="en-GB" dirty="0" smtClean="0"/>
              <a:t>Impact Investing</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12</a:t>
            </a:fld>
            <a:endParaRPr lang="it-IT"/>
          </a:p>
        </p:txBody>
      </p:sp>
      <p:graphicFrame>
        <p:nvGraphicFramePr>
          <p:cNvPr id="7" name="Segnaposto contenuto 6"/>
          <p:cNvGraphicFramePr>
            <a:graphicFrameLocks noGrp="1"/>
          </p:cNvGraphicFramePr>
          <p:nvPr>
            <p:ph sz="quarter" idx="1"/>
            <p:extLst>
              <p:ext uri="{D42A27DB-BD31-4B8C-83A1-F6EECF244321}">
                <p14:modId xmlns:p14="http://schemas.microsoft.com/office/powerpoint/2010/main" val="553407932"/>
              </p:ext>
            </p:extLst>
          </p:nvPr>
        </p:nvGraphicFramePr>
        <p:xfrm>
          <a:off x="301753" y="1467696"/>
          <a:ext cx="8534400" cy="5120640"/>
        </p:xfrm>
        <a:graphic>
          <a:graphicData uri="http://schemas.openxmlformats.org/drawingml/2006/table">
            <a:tbl>
              <a:tblPr firstRow="1" bandRow="1">
                <a:tableStyleId>{69CF1AB2-1976-4502-BF36-3FF5EA218861}</a:tableStyleId>
              </a:tblPr>
              <a:tblGrid>
                <a:gridCol w="4216869"/>
                <a:gridCol w="4317531"/>
              </a:tblGrid>
              <a:tr h="2468644">
                <a:tc>
                  <a:txBody>
                    <a:bodyPr/>
                    <a:lstStyle/>
                    <a:p>
                      <a:r>
                        <a:rPr lang="en-GB" i="0" dirty="0" smtClean="0"/>
                        <a:t>Strengths</a:t>
                      </a:r>
                    </a:p>
                    <a:p>
                      <a:pPr marL="285750" indent="-285750">
                        <a:buFont typeface="Arial"/>
                        <a:buChar char="•"/>
                      </a:pPr>
                      <a:r>
                        <a:rPr lang="en-GB" b="0" i="0" dirty="0" smtClean="0"/>
                        <a:t>Puts</a:t>
                      </a:r>
                      <a:r>
                        <a:rPr lang="en-GB" b="0" i="0" baseline="0" dirty="0" smtClean="0"/>
                        <a:t> the dignity of the human person and the common good at the centre of any initiative to solve social problems;</a:t>
                      </a:r>
                    </a:p>
                    <a:p>
                      <a:pPr marL="285750" indent="-285750">
                        <a:buFont typeface="Arial"/>
                        <a:buChar char="•"/>
                      </a:pPr>
                      <a:r>
                        <a:rPr lang="en-GB" b="0" i="0" baseline="0" dirty="0" smtClean="0"/>
                        <a:t>Can provide criteria for good that are relatively resistant to “capture” by business, and is therefore also able to provide a critique</a:t>
                      </a:r>
                      <a:endParaRPr lang="en-GB" b="0" i="0" dirty="0"/>
                    </a:p>
                  </a:txBody>
                  <a:tcPr/>
                </a:tc>
                <a:tc>
                  <a:txBody>
                    <a:bodyPr/>
                    <a:lstStyle/>
                    <a:p>
                      <a:r>
                        <a:rPr lang="en-GB" dirty="0" smtClean="0"/>
                        <a:t>Weaknesses</a:t>
                      </a:r>
                    </a:p>
                    <a:p>
                      <a:pPr marL="285750" indent="-285750">
                        <a:buFont typeface="Arial"/>
                        <a:buChar char="•"/>
                      </a:pPr>
                      <a:r>
                        <a:rPr lang="en-GB" b="0" dirty="0" smtClean="0"/>
                        <a:t>Too often does not take technical and practical issues of poverty reduction (for instance) seriously enough;</a:t>
                      </a:r>
                    </a:p>
                    <a:p>
                      <a:pPr marL="285750" indent="-285750">
                        <a:buFont typeface="Arial"/>
                        <a:buChar char="•"/>
                      </a:pPr>
                      <a:r>
                        <a:rPr lang="en-GB" b="0" dirty="0" smtClean="0"/>
                        <a:t>Is patchy</a:t>
                      </a:r>
                      <a:r>
                        <a:rPr lang="en-GB" b="0" baseline="0" dirty="0" smtClean="0"/>
                        <a:t> in its engagement with co-ordinated stakeholder action to achieve impact/positive social outcomes</a:t>
                      </a:r>
                      <a:endParaRPr lang="en-GB" b="0" dirty="0" smtClean="0"/>
                    </a:p>
                  </a:txBody>
                  <a:tcPr/>
                </a:tc>
              </a:tr>
              <a:tr h="2468644">
                <a:tc>
                  <a:txBody>
                    <a:bodyPr/>
                    <a:lstStyle/>
                    <a:p>
                      <a:r>
                        <a:rPr lang="en-GB" b="1" dirty="0" smtClean="0"/>
                        <a:t>Opportunities</a:t>
                      </a:r>
                    </a:p>
                    <a:p>
                      <a:pPr marL="285750" indent="-285750">
                        <a:buFont typeface="Arial"/>
                        <a:buChar char="•"/>
                      </a:pPr>
                      <a:r>
                        <a:rPr lang="en-GB" b="0" dirty="0" smtClean="0"/>
                        <a:t>Church could</a:t>
                      </a:r>
                      <a:r>
                        <a:rPr lang="en-GB" b="0" baseline="0" dirty="0" smtClean="0"/>
                        <a:t> move from a defensive to a mainstream position;</a:t>
                      </a:r>
                      <a:endParaRPr lang="en-GB" b="0" dirty="0" smtClean="0"/>
                    </a:p>
                    <a:p>
                      <a:pPr marL="285750" indent="-285750">
                        <a:buFont typeface="Arial"/>
                        <a:buChar char="•"/>
                      </a:pPr>
                      <a:r>
                        <a:rPr lang="en-GB" b="0" dirty="0" smtClean="0"/>
                        <a:t>Business increasingly recognises</a:t>
                      </a:r>
                      <a:r>
                        <a:rPr lang="en-GB" b="0" baseline="0" dirty="0" smtClean="0"/>
                        <a:t> its need for partnership with civil society and government, and with faith-based organisations;</a:t>
                      </a:r>
                    </a:p>
                    <a:p>
                      <a:pPr marL="285750" indent="-285750">
                        <a:buFont typeface="Arial"/>
                        <a:buChar char="•"/>
                      </a:pPr>
                      <a:endParaRPr lang="en-GB" b="0" baseline="0" dirty="0" smtClean="0"/>
                    </a:p>
                    <a:p>
                      <a:pPr marL="285750" indent="-285750">
                        <a:buFont typeface="Arial"/>
                        <a:buChar char="•"/>
                      </a:pPr>
                      <a:endParaRPr lang="en-GB" b="0" dirty="0"/>
                    </a:p>
                  </a:txBody>
                  <a:tcPr/>
                </a:tc>
                <a:tc>
                  <a:txBody>
                    <a:bodyPr/>
                    <a:lstStyle/>
                    <a:p>
                      <a:r>
                        <a:rPr lang="en-GB" b="1" dirty="0" smtClean="0"/>
                        <a:t>Threats</a:t>
                      </a:r>
                    </a:p>
                    <a:p>
                      <a:pPr marL="285750" indent="-285750">
                        <a:buFont typeface="Arial"/>
                        <a:buChar char="•"/>
                      </a:pPr>
                      <a:r>
                        <a:rPr lang="en-GB" b="0" dirty="0" smtClean="0"/>
                        <a:t>Reputational risk; risk</a:t>
                      </a:r>
                      <a:r>
                        <a:rPr lang="en-GB" b="0" baseline="0" dirty="0" smtClean="0"/>
                        <a:t> of capture;</a:t>
                      </a:r>
                    </a:p>
                    <a:p>
                      <a:pPr marL="285750" indent="-285750">
                        <a:buFont typeface="Arial"/>
                        <a:buChar char="•"/>
                      </a:pPr>
                      <a:r>
                        <a:rPr lang="en-GB" b="0" baseline="0" dirty="0" smtClean="0"/>
                        <a:t>Lack of technical skills could lead to a naïve relationship with business</a:t>
                      </a:r>
                      <a:endParaRPr lang="en-GB" b="0" dirty="0"/>
                    </a:p>
                  </a:txBody>
                  <a:tcPr/>
                </a:tc>
              </a:tr>
            </a:tbl>
          </a:graphicData>
        </a:graphic>
      </p:graphicFrame>
    </p:spTree>
    <p:extLst>
      <p:ext uri="{BB962C8B-B14F-4D97-AF65-F5344CB8AC3E}">
        <p14:creationId xmlns:p14="http://schemas.microsoft.com/office/powerpoint/2010/main" val="3072880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Where do we go from here?</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13</a:t>
            </a:fld>
            <a:endParaRPr lang="it-IT"/>
          </a:p>
        </p:txBody>
      </p:sp>
      <p:sp>
        <p:nvSpPr>
          <p:cNvPr id="5" name="Segnaposto contenuto 4"/>
          <p:cNvSpPr>
            <a:spLocks noGrp="1"/>
          </p:cNvSpPr>
          <p:nvPr>
            <p:ph sz="quarter" idx="1"/>
          </p:nvPr>
        </p:nvSpPr>
        <p:spPr>
          <a:xfrm>
            <a:off x="301752" y="1527048"/>
            <a:ext cx="8503920" cy="4877936"/>
          </a:xfrm>
        </p:spPr>
        <p:txBody>
          <a:bodyPr>
            <a:normAutofit/>
          </a:bodyPr>
          <a:lstStyle/>
          <a:p>
            <a:r>
              <a:rPr lang="en-GB" dirty="0" smtClean="0"/>
              <a:t>Create a more solid dialogue between II &amp; the Church / faith communities, aimed at serving the poor more effectively</a:t>
            </a:r>
          </a:p>
          <a:p>
            <a:pPr lvl="1"/>
            <a:r>
              <a:rPr lang="en-GB" dirty="0"/>
              <a:t>What can </a:t>
            </a:r>
            <a:r>
              <a:rPr lang="en-GB" dirty="0" smtClean="0"/>
              <a:t>the various </a:t>
            </a:r>
            <a:r>
              <a:rPr lang="en-GB" dirty="0"/>
              <a:t>members of the Church do to </a:t>
            </a:r>
            <a:r>
              <a:rPr lang="en-GB" dirty="0" smtClean="0"/>
              <a:t>promote a                            business culture the puts the poor at its centre?</a:t>
            </a:r>
          </a:p>
          <a:p>
            <a:pPr lvl="1"/>
            <a:r>
              <a:rPr lang="en-GB" dirty="0" smtClean="0"/>
              <a:t>How can the business system be “converted” to serving the poor? </a:t>
            </a:r>
          </a:p>
          <a:p>
            <a:pPr lvl="2"/>
            <a:r>
              <a:rPr lang="en-GB" dirty="0" smtClean="0"/>
              <a:t>The </a:t>
            </a:r>
            <a:r>
              <a:rPr lang="en-GB" dirty="0"/>
              <a:t>Holy Spirit can be said to possess an </a:t>
            </a:r>
            <a:r>
              <a:rPr lang="en-GB" dirty="0" smtClean="0"/>
              <a:t>infinite                                         </a:t>
            </a:r>
            <a:r>
              <a:rPr lang="en-GB" dirty="0"/>
              <a:t>creativity, proper to the divine mind, which </a:t>
            </a:r>
            <a:r>
              <a:rPr lang="en-GB" dirty="0" smtClean="0"/>
              <a:t>knows                                             </a:t>
            </a:r>
            <a:r>
              <a:rPr lang="en-GB" dirty="0"/>
              <a:t>how to loosen the knots of human affairs, even </a:t>
            </a:r>
            <a:r>
              <a:rPr lang="en-GB" dirty="0" smtClean="0"/>
              <a:t>the                                             </a:t>
            </a:r>
            <a:r>
              <a:rPr lang="en-GB" dirty="0"/>
              <a:t>most complex and </a:t>
            </a:r>
            <a:r>
              <a:rPr lang="en-GB" dirty="0" smtClean="0"/>
              <a:t>inscrutable (EG, 178, quoting                                  JPII)</a:t>
            </a:r>
            <a:endParaRPr lang="en-GB" dirty="0"/>
          </a:p>
        </p:txBody>
      </p:sp>
      <p:pic>
        <p:nvPicPr>
          <p:cNvPr id="7" name="Immagine 6"/>
          <p:cNvPicPr>
            <a:picLocks noChangeAspect="1"/>
          </p:cNvPicPr>
          <p:nvPr/>
        </p:nvPicPr>
        <p:blipFill>
          <a:blip r:embed="rId2"/>
          <a:stretch>
            <a:fillRect/>
          </a:stretch>
        </p:blipFill>
        <p:spPr>
          <a:xfrm>
            <a:off x="7046740" y="4080933"/>
            <a:ext cx="1919458" cy="2324050"/>
          </a:xfrm>
          <a:prstGeom prst="rect">
            <a:avLst/>
          </a:prstGeom>
        </p:spPr>
      </p:pic>
    </p:spTree>
    <p:extLst>
      <p:ext uri="{BB962C8B-B14F-4D97-AF65-F5344CB8AC3E}">
        <p14:creationId xmlns:p14="http://schemas.microsoft.com/office/powerpoint/2010/main" val="41656130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819399"/>
            <a:ext cx="6400800" cy="2887133"/>
          </a:xfrm>
        </p:spPr>
        <p:txBody>
          <a:bodyPr>
            <a:normAutofit/>
          </a:bodyPr>
          <a:lstStyle/>
          <a:p>
            <a:r>
              <a:rPr lang="en-US" cap="none" dirty="0" smtClean="0"/>
              <a:t>HELEN ALFORD OP</a:t>
            </a:r>
          </a:p>
          <a:p>
            <a:endParaRPr lang="en-US" cap="none" dirty="0"/>
          </a:p>
          <a:p>
            <a:endParaRPr lang="en-US" cap="none" dirty="0"/>
          </a:p>
        </p:txBody>
      </p:sp>
      <p:sp>
        <p:nvSpPr>
          <p:cNvPr id="2" name="Title 1"/>
          <p:cNvSpPr>
            <a:spLocks noGrp="1"/>
          </p:cNvSpPr>
          <p:nvPr>
            <p:ph type="ctrTitle"/>
          </p:nvPr>
        </p:nvSpPr>
        <p:spPr>
          <a:xfrm>
            <a:off x="685800" y="533400"/>
            <a:ext cx="7772400" cy="1097076"/>
          </a:xfrm>
        </p:spPr>
        <p:txBody>
          <a:bodyPr>
            <a:normAutofit fontScale="90000"/>
          </a:bodyPr>
          <a:lstStyle/>
          <a:p>
            <a:r>
              <a:rPr lang="en-GB" dirty="0" smtClean="0"/>
              <a:t>Impact Investing in the light of </a:t>
            </a:r>
            <a:r>
              <a:rPr lang="en-GB" i="1" dirty="0" err="1" smtClean="0"/>
              <a:t>Evangelii</a:t>
            </a:r>
            <a:r>
              <a:rPr lang="en-GB" i="1" dirty="0" smtClean="0"/>
              <a:t> </a:t>
            </a:r>
            <a:r>
              <a:rPr lang="en-GB" i="1" dirty="0" err="1" smtClean="0"/>
              <a:t>Gaudium</a:t>
            </a:r>
            <a:endParaRPr lang="en-GB" dirty="0"/>
          </a:p>
        </p:txBody>
      </p:sp>
      <p:pic>
        <p:nvPicPr>
          <p:cNvPr id="4" name="Picture 4"/>
          <p:cNvPicPr>
            <a:picLocks noChangeAspect="1"/>
          </p:cNvPicPr>
          <p:nvPr/>
        </p:nvPicPr>
        <p:blipFill>
          <a:blip r:embed="rId2"/>
          <a:stretch>
            <a:fillRect/>
          </a:stretch>
        </p:blipFill>
        <p:spPr>
          <a:xfrm>
            <a:off x="2930452" y="3931282"/>
            <a:ext cx="3403314" cy="2015555"/>
          </a:xfrm>
          <a:prstGeom prst="rect">
            <a:avLst/>
          </a:prstGeom>
        </p:spPr>
      </p:pic>
    </p:spTree>
    <p:extLst>
      <p:ext uri="{BB962C8B-B14F-4D97-AF65-F5344CB8AC3E}">
        <p14:creationId xmlns:p14="http://schemas.microsoft.com/office/powerpoint/2010/main" val="1748115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Outline</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2</a:t>
            </a:fld>
            <a:endParaRPr lang="it-IT"/>
          </a:p>
        </p:txBody>
      </p:sp>
      <p:sp>
        <p:nvSpPr>
          <p:cNvPr id="5" name="Segnaposto contenuto 4"/>
          <p:cNvSpPr>
            <a:spLocks noGrp="1"/>
          </p:cNvSpPr>
          <p:nvPr>
            <p:ph sz="quarter" idx="1"/>
          </p:nvPr>
        </p:nvSpPr>
        <p:spPr>
          <a:xfrm>
            <a:off x="301752" y="1527048"/>
            <a:ext cx="8503920" cy="5026152"/>
          </a:xfrm>
        </p:spPr>
        <p:txBody>
          <a:bodyPr>
            <a:normAutofit/>
          </a:bodyPr>
          <a:lstStyle/>
          <a:p>
            <a:r>
              <a:rPr lang="en-GB" i="1" dirty="0" err="1"/>
              <a:t>Evangelii</a:t>
            </a:r>
            <a:r>
              <a:rPr lang="en-GB" i="1" dirty="0"/>
              <a:t> </a:t>
            </a:r>
            <a:r>
              <a:rPr lang="en-GB" i="1" dirty="0" err="1" smtClean="0"/>
              <a:t>Gaudium</a:t>
            </a:r>
            <a:r>
              <a:rPr lang="en-GB" dirty="0" smtClean="0"/>
              <a:t>/ CST</a:t>
            </a:r>
            <a:r>
              <a:rPr lang="en-GB" i="1" dirty="0" smtClean="0"/>
              <a:t> </a:t>
            </a:r>
            <a:r>
              <a:rPr lang="en-GB" dirty="0" smtClean="0"/>
              <a:t>in Dialogue with </a:t>
            </a:r>
            <a:r>
              <a:rPr lang="en-GB" dirty="0"/>
              <a:t>Impact </a:t>
            </a:r>
            <a:r>
              <a:rPr lang="en-GB" dirty="0" smtClean="0"/>
              <a:t>Investing</a:t>
            </a:r>
          </a:p>
          <a:p>
            <a:pPr lvl="1"/>
            <a:r>
              <a:rPr lang="en-GB" dirty="0" smtClean="0"/>
              <a:t>Relationship between Catholic Social Thought </a:t>
            </a:r>
            <a:r>
              <a:rPr lang="en-GB" dirty="0"/>
              <a:t>(</a:t>
            </a:r>
            <a:r>
              <a:rPr lang="en-GB" dirty="0" smtClean="0"/>
              <a:t>CST) &amp; social sciences (including economics and, thereby, impact investing) </a:t>
            </a:r>
          </a:p>
          <a:p>
            <a:pPr lvl="1"/>
            <a:r>
              <a:rPr lang="en-GB" dirty="0" smtClean="0"/>
              <a:t>Selective background to Impact Investing and </a:t>
            </a:r>
            <a:r>
              <a:rPr lang="en-GB" i="1" dirty="0" err="1" smtClean="0"/>
              <a:t>Evangelii</a:t>
            </a:r>
            <a:r>
              <a:rPr lang="en-GB" i="1" dirty="0" smtClean="0"/>
              <a:t> </a:t>
            </a:r>
            <a:r>
              <a:rPr lang="en-GB" i="1" dirty="0" err="1" smtClean="0"/>
              <a:t>Gaudium</a:t>
            </a:r>
            <a:r>
              <a:rPr lang="en-GB" i="1" dirty="0" smtClean="0"/>
              <a:t> </a:t>
            </a:r>
          </a:p>
          <a:p>
            <a:pPr lvl="1"/>
            <a:r>
              <a:rPr lang="en-GB" dirty="0" smtClean="0"/>
              <a:t>Insights of Impact Investing for CST and of                        </a:t>
            </a:r>
            <a:r>
              <a:rPr lang="en-GB" i="1" dirty="0" err="1" smtClean="0"/>
              <a:t>Evangelii</a:t>
            </a:r>
            <a:r>
              <a:rPr lang="en-GB" i="1" dirty="0" smtClean="0"/>
              <a:t> </a:t>
            </a:r>
            <a:r>
              <a:rPr lang="en-GB" i="1" dirty="0" err="1" smtClean="0"/>
              <a:t>Gaudium</a:t>
            </a:r>
            <a:r>
              <a:rPr lang="en-GB" i="1" dirty="0" smtClean="0"/>
              <a:t> </a:t>
            </a:r>
            <a:r>
              <a:rPr lang="en-GB" dirty="0" smtClean="0"/>
              <a:t>for Impact Investing</a:t>
            </a:r>
          </a:p>
          <a:p>
            <a:pPr lvl="1"/>
            <a:r>
              <a:rPr lang="en-GB" dirty="0" smtClean="0"/>
              <a:t>Some ideas for a SWOT analysis</a:t>
            </a:r>
          </a:p>
          <a:p>
            <a:r>
              <a:rPr lang="en-GB" dirty="0" smtClean="0"/>
              <a:t>Where do we go from here?</a:t>
            </a:r>
          </a:p>
          <a:p>
            <a:pPr lvl="1"/>
            <a:endParaRPr lang="en-GB" dirty="0" smtClean="0"/>
          </a:p>
          <a:p>
            <a:endParaRPr lang="en-GB" dirty="0" smtClean="0"/>
          </a:p>
          <a:p>
            <a:endParaRPr lang="en-GB" dirty="0"/>
          </a:p>
        </p:txBody>
      </p:sp>
      <p:pic>
        <p:nvPicPr>
          <p:cNvPr id="8" name="Immagine 7" descr="images-19.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4347" y="4124934"/>
            <a:ext cx="2421805" cy="1856717"/>
          </a:xfrm>
          <a:prstGeom prst="rect">
            <a:avLst/>
          </a:prstGeom>
        </p:spPr>
      </p:pic>
    </p:spTree>
    <p:extLst>
      <p:ext uri="{BB962C8B-B14F-4D97-AF65-F5344CB8AC3E}">
        <p14:creationId xmlns:p14="http://schemas.microsoft.com/office/powerpoint/2010/main" val="2769124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752" y="344929"/>
            <a:ext cx="7040519" cy="811574"/>
          </a:xfrm>
        </p:spPr>
        <p:txBody>
          <a:bodyPr>
            <a:normAutofit fontScale="90000"/>
          </a:bodyPr>
          <a:lstStyle/>
          <a:p>
            <a:pPr algn="l"/>
            <a:r>
              <a:rPr lang="en-GB" dirty="0" smtClean="0"/>
              <a:t>CST in dialogue with the Social Sciences (Business &amp; Economics)</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3</a:t>
            </a:fld>
            <a:endParaRPr lang="it-IT"/>
          </a:p>
        </p:txBody>
      </p:sp>
      <p:sp>
        <p:nvSpPr>
          <p:cNvPr id="5" name="Segnaposto contenuto 4"/>
          <p:cNvSpPr>
            <a:spLocks noGrp="1"/>
          </p:cNvSpPr>
          <p:nvPr>
            <p:ph sz="quarter" idx="1"/>
          </p:nvPr>
        </p:nvSpPr>
        <p:spPr/>
        <p:txBody>
          <a:bodyPr/>
          <a:lstStyle/>
          <a:p>
            <a:r>
              <a:rPr lang="en-GB" dirty="0" smtClean="0"/>
              <a:t>“[An] </a:t>
            </a:r>
            <a:r>
              <a:rPr lang="en-GB" i="1" dirty="0" smtClean="0"/>
              <a:t>attentive and constant openness to other branches of knowledge makes the Church’s social doctrine reliable, concrete and relevant</a:t>
            </a:r>
            <a:r>
              <a:rPr lang="en-GB" dirty="0" smtClean="0"/>
              <a:t>. . . This interdisciplinary dialogue also challenges the sciences to grasp the perspectives of meaning, value and commitment that the Church’s social doctrine reveals” </a:t>
            </a:r>
          </a:p>
          <a:p>
            <a:r>
              <a:rPr lang="en-GB" dirty="0" smtClean="0"/>
              <a:t>(</a:t>
            </a:r>
            <a:r>
              <a:rPr lang="en-GB" sz="2400" dirty="0" smtClean="0"/>
              <a:t>Compendium of the Social Doctrine of the Church, n. 78)</a:t>
            </a:r>
            <a:endParaRPr lang="en-GB" dirty="0"/>
          </a:p>
        </p:txBody>
      </p:sp>
      <p:pic>
        <p:nvPicPr>
          <p:cNvPr id="6" name="Immagine 5" descr="images-14.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1" y="4977967"/>
            <a:ext cx="2604736" cy="1427017"/>
          </a:xfrm>
          <a:prstGeom prst="rect">
            <a:avLst/>
          </a:prstGeom>
        </p:spPr>
      </p:pic>
    </p:spTree>
    <p:extLst>
      <p:ext uri="{BB962C8B-B14F-4D97-AF65-F5344CB8AC3E}">
        <p14:creationId xmlns:p14="http://schemas.microsoft.com/office/powerpoint/2010/main" val="3740142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Some Selective Background on II </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4</a:t>
            </a:fld>
            <a:endParaRPr lang="it-IT"/>
          </a:p>
        </p:txBody>
      </p:sp>
      <p:sp>
        <p:nvSpPr>
          <p:cNvPr id="14" name="Segnaposto contenuto 13"/>
          <p:cNvSpPr>
            <a:spLocks noGrp="1"/>
          </p:cNvSpPr>
          <p:nvPr>
            <p:ph sz="quarter" idx="1"/>
          </p:nvPr>
        </p:nvSpPr>
        <p:spPr>
          <a:xfrm>
            <a:off x="301751" y="1527048"/>
            <a:ext cx="8672915" cy="4877936"/>
          </a:xfrm>
        </p:spPr>
        <p:txBody>
          <a:bodyPr/>
          <a:lstStyle/>
          <a:p>
            <a:pPr lvl="2"/>
            <a:r>
              <a:rPr lang="en-GB" dirty="0" smtClean="0"/>
              <a:t>Roots in early religiously-inspired investing, then 1970s onwards in community investing</a:t>
            </a:r>
          </a:p>
          <a:p>
            <a:pPr lvl="2"/>
            <a:r>
              <a:rPr lang="en-GB" dirty="0" smtClean="0"/>
              <a:t>One way of looking at II is to say that it fills a gap in the spectrum from unqualifiedly moneymaking investment to philanthropy/charitable giving. </a:t>
            </a:r>
          </a:p>
          <a:p>
            <a:pPr lvl="3"/>
            <a:r>
              <a:rPr lang="en-GB" dirty="0" smtClean="0"/>
              <a:t>F. B. Heron: Mission-related Investment Continuum</a:t>
            </a:r>
          </a:p>
          <a:p>
            <a:pPr lvl="2"/>
            <a:r>
              <a:rPr lang="en-GB" dirty="0" smtClean="0"/>
              <a:t>Part of a wider movement from a sequential model of human development (first make money, then use it to achieve intrinsically valuable goals) to a parallel model (achieve intrinsically valuable goals while making money)</a:t>
            </a:r>
          </a:p>
          <a:p>
            <a:pPr lvl="3"/>
            <a:r>
              <a:rPr lang="en-GB" dirty="0" smtClean="0"/>
              <a:t>Sustainability</a:t>
            </a:r>
            <a:r>
              <a:rPr lang="en-GB" dirty="0"/>
              <a:t>, </a:t>
            </a:r>
            <a:r>
              <a:rPr lang="en-GB" dirty="0" smtClean="0"/>
              <a:t>CSR, social entrepreneurship, ethical finance/SRI, blended value, shared value, big society . . .</a:t>
            </a:r>
          </a:p>
          <a:p>
            <a:pPr lvl="2"/>
            <a:endParaRPr lang="en-GB" dirty="0"/>
          </a:p>
        </p:txBody>
      </p:sp>
      <p:pic>
        <p:nvPicPr>
          <p:cNvPr id="16" name="Immagine 15" descr="impact_investing_header.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130" y="5577863"/>
            <a:ext cx="3718982" cy="1192881"/>
          </a:xfrm>
          <a:prstGeom prst="rect">
            <a:avLst/>
          </a:prstGeom>
        </p:spPr>
      </p:pic>
    </p:spTree>
    <p:extLst>
      <p:ext uri="{BB962C8B-B14F-4D97-AF65-F5344CB8AC3E}">
        <p14:creationId xmlns:p14="http://schemas.microsoft.com/office/powerpoint/2010/main" val="965063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Some Selective Background on EG</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5</a:t>
            </a:fld>
            <a:endParaRPr lang="it-IT"/>
          </a:p>
        </p:txBody>
      </p:sp>
      <p:sp>
        <p:nvSpPr>
          <p:cNvPr id="5" name="Segnaposto contenuto 4"/>
          <p:cNvSpPr>
            <a:spLocks noGrp="1"/>
          </p:cNvSpPr>
          <p:nvPr>
            <p:ph sz="quarter" idx="1"/>
          </p:nvPr>
        </p:nvSpPr>
        <p:spPr>
          <a:xfrm>
            <a:off x="301752" y="1411561"/>
            <a:ext cx="8503920" cy="5026153"/>
          </a:xfrm>
        </p:spPr>
        <p:txBody>
          <a:bodyPr>
            <a:normAutofit/>
          </a:bodyPr>
          <a:lstStyle/>
          <a:p>
            <a:pPr>
              <a:buFont typeface="Wingdings" charset="2"/>
              <a:buChar char="§"/>
            </a:pPr>
            <a:r>
              <a:rPr lang="en-GB" dirty="0" smtClean="0"/>
              <a:t>Response to the 2012 Synod on the New Evangelization (NE)</a:t>
            </a:r>
          </a:p>
          <a:p>
            <a:pPr lvl="2">
              <a:buFont typeface="Wingdings" charset="2"/>
              <a:buChar char="§"/>
            </a:pPr>
            <a:r>
              <a:rPr lang="en-GB" dirty="0" smtClean="0"/>
              <a:t>The mission of the Church as evangelization</a:t>
            </a:r>
          </a:p>
          <a:p>
            <a:pPr lvl="2">
              <a:buFont typeface="Wingdings" charset="2"/>
              <a:buChar char="§"/>
            </a:pPr>
            <a:r>
              <a:rPr lang="en-GB" dirty="0" smtClean="0"/>
              <a:t>What’s “new” about evangelisation?</a:t>
            </a:r>
          </a:p>
          <a:p>
            <a:pPr lvl="3">
              <a:buFont typeface="Wingdings" charset="2"/>
              <a:buChar char="§"/>
            </a:pPr>
            <a:r>
              <a:rPr lang="en-GB" dirty="0" smtClean="0"/>
              <a:t>Renewed where the Church has been                                          present for centuries</a:t>
            </a:r>
          </a:p>
          <a:p>
            <a:pPr lvl="3">
              <a:buFont typeface="Wingdings" charset="2"/>
              <a:buChar char="§"/>
            </a:pPr>
            <a:r>
              <a:rPr lang="en-GB" dirty="0" smtClean="0"/>
              <a:t>Extension and development to new sectors                          (economics, politics, technology . . .)</a:t>
            </a:r>
          </a:p>
          <a:p>
            <a:pPr lvl="3">
              <a:buFont typeface="Wingdings" charset="2"/>
              <a:buChar char="§"/>
            </a:pPr>
            <a:r>
              <a:rPr lang="en-GB" dirty="0" smtClean="0"/>
              <a:t>Widening of the actors involved</a:t>
            </a:r>
          </a:p>
          <a:p>
            <a:pPr lvl="4">
              <a:buFont typeface="Wingdings" charset="2"/>
              <a:buChar char="§"/>
            </a:pPr>
            <a:r>
              <a:rPr lang="en-GB" dirty="0" smtClean="0"/>
              <a:t>Reinforcement of the role of lay people</a:t>
            </a:r>
          </a:p>
          <a:p>
            <a:pPr lvl="3">
              <a:buFont typeface="Wingdings" charset="2"/>
              <a:buChar char="§"/>
            </a:pPr>
            <a:r>
              <a:rPr lang="en-GB" dirty="0" smtClean="0"/>
              <a:t>NE as a response to the “crisis”,                                                   broadly understood </a:t>
            </a:r>
          </a:p>
          <a:p>
            <a:pPr lvl="3">
              <a:buFont typeface="Wingdings" charset="2"/>
              <a:buChar char="§"/>
            </a:pPr>
            <a:endParaRPr lang="en-GB" dirty="0"/>
          </a:p>
        </p:txBody>
      </p:sp>
      <p:pic>
        <p:nvPicPr>
          <p:cNvPr id="8" name="Immagine 7"/>
          <p:cNvPicPr>
            <a:picLocks noChangeAspect="1"/>
          </p:cNvPicPr>
          <p:nvPr/>
        </p:nvPicPr>
        <p:blipFill>
          <a:blip r:embed="rId2"/>
          <a:stretch>
            <a:fillRect/>
          </a:stretch>
        </p:blipFill>
        <p:spPr>
          <a:xfrm>
            <a:off x="6431128" y="2032000"/>
            <a:ext cx="2509363" cy="1879600"/>
          </a:xfrm>
          <a:prstGeom prst="rect">
            <a:avLst/>
          </a:prstGeom>
        </p:spPr>
      </p:pic>
      <p:pic>
        <p:nvPicPr>
          <p:cNvPr id="9" name="Immagine 8"/>
          <p:cNvPicPr>
            <a:picLocks noChangeAspect="1"/>
          </p:cNvPicPr>
          <p:nvPr/>
        </p:nvPicPr>
        <p:blipFill>
          <a:blip r:embed="rId3"/>
          <a:stretch>
            <a:fillRect/>
          </a:stretch>
        </p:blipFill>
        <p:spPr>
          <a:xfrm>
            <a:off x="5767625" y="4523412"/>
            <a:ext cx="3149292" cy="1559838"/>
          </a:xfrm>
          <a:prstGeom prst="rect">
            <a:avLst/>
          </a:prstGeom>
        </p:spPr>
      </p:pic>
    </p:spTree>
    <p:extLst>
      <p:ext uri="{BB962C8B-B14F-4D97-AF65-F5344CB8AC3E}">
        <p14:creationId xmlns:p14="http://schemas.microsoft.com/office/powerpoint/2010/main" val="2431566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Insights from II for CST</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6</a:t>
            </a:fld>
            <a:endParaRPr lang="it-IT"/>
          </a:p>
        </p:txBody>
      </p:sp>
      <p:sp>
        <p:nvSpPr>
          <p:cNvPr id="5" name="Segnaposto contenuto 4"/>
          <p:cNvSpPr>
            <a:spLocks noGrp="1"/>
          </p:cNvSpPr>
          <p:nvPr>
            <p:ph sz="quarter" idx="1"/>
          </p:nvPr>
        </p:nvSpPr>
        <p:spPr>
          <a:xfrm>
            <a:off x="301751" y="1527048"/>
            <a:ext cx="8723715" cy="4877936"/>
          </a:xfrm>
        </p:spPr>
        <p:txBody>
          <a:bodyPr>
            <a:normAutofit lnSpcReduction="10000"/>
          </a:bodyPr>
          <a:lstStyle/>
          <a:p>
            <a:pPr lvl="1"/>
            <a:r>
              <a:rPr lang="en-GB" dirty="0" smtClean="0"/>
              <a:t> . . . making CST “reliable, concrete and relevant”</a:t>
            </a:r>
          </a:p>
          <a:p>
            <a:r>
              <a:rPr lang="en-GB" dirty="0" smtClean="0"/>
              <a:t>Crucial role of business, and hence of investment, in confronting poverty (and other social problems)</a:t>
            </a:r>
          </a:p>
          <a:p>
            <a:pPr lvl="1"/>
            <a:r>
              <a:rPr lang="en-GB" dirty="0" smtClean="0"/>
              <a:t>Dignity of the poor person: being able to serve others and to make choices. </a:t>
            </a:r>
          </a:p>
          <a:p>
            <a:pPr lvl="2"/>
            <a:r>
              <a:rPr lang="en-GB" dirty="0" smtClean="0"/>
              <a:t>Listening to poor people talk about the products and services they need.</a:t>
            </a:r>
          </a:p>
          <a:p>
            <a:pPr lvl="1"/>
            <a:r>
              <a:rPr lang="en-GB" dirty="0" smtClean="0"/>
              <a:t>Responding to poverty on a large scale</a:t>
            </a:r>
          </a:p>
          <a:p>
            <a:r>
              <a:rPr lang="en-GB" dirty="0" smtClean="0"/>
              <a:t>(Social) Entrepreneurship as one model for Church institutions confronting poverty</a:t>
            </a:r>
          </a:p>
          <a:p>
            <a:r>
              <a:rPr lang="en-GB" dirty="0" smtClean="0"/>
              <a:t>Church institutional investment: II as an area to develop</a:t>
            </a:r>
          </a:p>
        </p:txBody>
      </p:sp>
    </p:spTree>
    <p:extLst>
      <p:ext uri="{BB962C8B-B14F-4D97-AF65-F5344CB8AC3E}">
        <p14:creationId xmlns:p14="http://schemas.microsoft.com/office/powerpoint/2010/main" val="1002958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Insights from EG for II (1)</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7</a:t>
            </a:fld>
            <a:endParaRPr lang="it-IT"/>
          </a:p>
        </p:txBody>
      </p:sp>
      <p:sp>
        <p:nvSpPr>
          <p:cNvPr id="5" name="Segnaposto contenuto 4"/>
          <p:cNvSpPr>
            <a:spLocks noGrp="1"/>
          </p:cNvSpPr>
          <p:nvPr>
            <p:ph sz="quarter" idx="1"/>
          </p:nvPr>
        </p:nvSpPr>
        <p:spPr>
          <a:xfrm>
            <a:off x="301752" y="1527048"/>
            <a:ext cx="8503920" cy="4877936"/>
          </a:xfrm>
        </p:spPr>
        <p:txBody>
          <a:bodyPr>
            <a:normAutofit lnSpcReduction="10000"/>
          </a:bodyPr>
          <a:lstStyle/>
          <a:p>
            <a:pPr lvl="1"/>
            <a:r>
              <a:rPr lang="en-GB" dirty="0" smtClean="0"/>
              <a:t>. . . offering “perspectives </a:t>
            </a:r>
            <a:r>
              <a:rPr lang="en-GB" dirty="0"/>
              <a:t>of meaning, value and </a:t>
            </a:r>
            <a:r>
              <a:rPr lang="en-GB" dirty="0" smtClean="0"/>
              <a:t>commitment”</a:t>
            </a:r>
          </a:p>
          <a:p>
            <a:r>
              <a:rPr lang="en-GB" dirty="0" smtClean="0"/>
              <a:t>Social inclusion: society as the kingdom of God</a:t>
            </a:r>
          </a:p>
          <a:p>
            <a:pPr lvl="1"/>
            <a:r>
              <a:rPr lang="en-GB" dirty="0"/>
              <a:t>Reading the Scriptures also makes it clear that the Gospel is not merely about our personal relationship with God. Nor should our loving </a:t>
            </a:r>
            <a:r>
              <a:rPr lang="en-GB" dirty="0" smtClean="0"/>
              <a:t>response </a:t>
            </a:r>
            <a:r>
              <a:rPr lang="en-GB" dirty="0"/>
              <a:t>to God be seen simply as an </a:t>
            </a:r>
            <a:r>
              <a:rPr lang="en-GB" dirty="0" smtClean="0"/>
              <a:t>accumulation </a:t>
            </a:r>
            <a:r>
              <a:rPr lang="en-GB" dirty="0"/>
              <a:t>of small personal gestures to individuals in need, a kind of “charity </a:t>
            </a:r>
            <a:r>
              <a:rPr lang="en-GB" dirty="0" err="1"/>
              <a:t>à</a:t>
            </a:r>
            <a:r>
              <a:rPr lang="en-GB" dirty="0"/>
              <a:t> la carte”, or a series of acts aimed solely at easing our conscience. The </a:t>
            </a:r>
            <a:r>
              <a:rPr lang="en-GB" dirty="0" smtClean="0"/>
              <a:t>Gospel </a:t>
            </a:r>
            <a:r>
              <a:rPr lang="en-GB" dirty="0"/>
              <a:t>is about the kingdom of God (cf. </a:t>
            </a:r>
            <a:r>
              <a:rPr lang="en-GB" i="1" dirty="0" err="1"/>
              <a:t>Lk</a:t>
            </a:r>
            <a:r>
              <a:rPr lang="en-GB" i="1" dirty="0"/>
              <a:t> </a:t>
            </a:r>
            <a:r>
              <a:rPr lang="en-GB" dirty="0"/>
              <a:t>4:43); it is about loving God who reigns in our world. To the extent that he reigns within us, the life of society will be a setting for universal fraternity, justice, peace and dignity </a:t>
            </a:r>
            <a:r>
              <a:rPr lang="en-GB" dirty="0" smtClean="0"/>
              <a:t>    (</a:t>
            </a:r>
            <a:r>
              <a:rPr lang="en-GB" dirty="0"/>
              <a:t>180). </a:t>
            </a:r>
            <a:endParaRPr lang="en-GB" dirty="0" smtClean="0"/>
          </a:p>
          <a:p>
            <a:pPr lvl="2"/>
            <a:r>
              <a:rPr lang="en-GB" dirty="0" smtClean="0"/>
              <a:t>Cohen: “Francis’ call can only be answered by a revolution”.</a:t>
            </a:r>
          </a:p>
          <a:p>
            <a:pPr marL="274320" lvl="1" indent="0">
              <a:buNone/>
            </a:pPr>
            <a:r>
              <a:rPr lang="en-GB" dirty="0" smtClean="0"/>
              <a:t> </a:t>
            </a:r>
          </a:p>
        </p:txBody>
      </p:sp>
      <p:pic>
        <p:nvPicPr>
          <p:cNvPr id="7" name="Immagine 6"/>
          <p:cNvPicPr>
            <a:picLocks noChangeAspect="1"/>
          </p:cNvPicPr>
          <p:nvPr/>
        </p:nvPicPr>
        <p:blipFill>
          <a:blip r:embed="rId2"/>
          <a:stretch>
            <a:fillRect/>
          </a:stretch>
        </p:blipFill>
        <p:spPr>
          <a:xfrm>
            <a:off x="8062497" y="4961467"/>
            <a:ext cx="907935" cy="1443516"/>
          </a:xfrm>
          <a:prstGeom prst="rect">
            <a:avLst/>
          </a:prstGeom>
        </p:spPr>
      </p:pic>
    </p:spTree>
    <p:extLst>
      <p:ext uri="{BB962C8B-B14F-4D97-AF65-F5344CB8AC3E}">
        <p14:creationId xmlns:p14="http://schemas.microsoft.com/office/powerpoint/2010/main" val="27768791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a:t>Insights from EG for II </a:t>
            </a:r>
            <a:r>
              <a:rPr lang="en-GB" dirty="0" smtClean="0"/>
              <a:t>(2)</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8</a:t>
            </a:fld>
            <a:endParaRPr lang="it-IT"/>
          </a:p>
        </p:txBody>
      </p:sp>
      <p:sp>
        <p:nvSpPr>
          <p:cNvPr id="5" name="Segnaposto contenuto 4"/>
          <p:cNvSpPr>
            <a:spLocks noGrp="1"/>
          </p:cNvSpPr>
          <p:nvPr>
            <p:ph sz="quarter" idx="1"/>
          </p:nvPr>
        </p:nvSpPr>
        <p:spPr>
          <a:xfrm>
            <a:off x="301752" y="1467697"/>
            <a:ext cx="8503920" cy="4937287"/>
          </a:xfrm>
        </p:spPr>
        <p:txBody>
          <a:bodyPr>
            <a:normAutofit fontScale="92500" lnSpcReduction="20000"/>
          </a:bodyPr>
          <a:lstStyle/>
          <a:p>
            <a:r>
              <a:rPr lang="en-GB" dirty="0" smtClean="0"/>
              <a:t>Option for the Poor</a:t>
            </a:r>
          </a:p>
          <a:p>
            <a:pPr lvl="1"/>
            <a:r>
              <a:rPr lang="en-GB" dirty="0"/>
              <a:t>This divine preference has consequences for the faith life of all Christians, since we are called to have “this mind… which was in Jesus Christ” (</a:t>
            </a:r>
            <a:r>
              <a:rPr lang="en-GB" i="1" dirty="0"/>
              <a:t>Phil </a:t>
            </a:r>
            <a:r>
              <a:rPr lang="en-GB" dirty="0"/>
              <a:t>2:5</a:t>
            </a:r>
            <a:r>
              <a:rPr lang="en-GB" dirty="0" smtClean="0"/>
              <a:t>) . . . </a:t>
            </a:r>
            <a:r>
              <a:rPr lang="en-GB" dirty="0"/>
              <a:t>This option – as Benedict XVI has taught – “is implicit in our Christian faith in a God who became poor for us, so as to enrich us with his poverty</a:t>
            </a:r>
            <a:r>
              <a:rPr lang="en-GB" dirty="0" smtClean="0"/>
              <a:t>” (198). </a:t>
            </a:r>
          </a:p>
          <a:p>
            <a:pPr lvl="1"/>
            <a:r>
              <a:rPr lang="en-GB" dirty="0" smtClean="0"/>
              <a:t>We need: “</a:t>
            </a:r>
            <a:r>
              <a:rPr lang="en-GB" dirty="0"/>
              <a:t>an </a:t>
            </a:r>
            <a:r>
              <a:rPr lang="en-GB" dirty="0" smtClean="0"/>
              <a:t>attentiveness </a:t>
            </a:r>
            <a:r>
              <a:rPr lang="en-GB" dirty="0"/>
              <a:t>which </a:t>
            </a:r>
            <a:r>
              <a:rPr lang="en-GB" dirty="0" smtClean="0"/>
              <a:t>. . . </a:t>
            </a:r>
            <a:r>
              <a:rPr lang="en-GB" dirty="0"/>
              <a:t>inspires me effectively to seek their good. This entails appreciating the poor in their goodness, in their experience of life, in their </a:t>
            </a:r>
            <a:r>
              <a:rPr lang="en-GB" dirty="0" smtClean="0"/>
              <a:t>culture</a:t>
            </a:r>
            <a:r>
              <a:rPr lang="en-GB" dirty="0"/>
              <a:t> </a:t>
            </a:r>
            <a:r>
              <a:rPr lang="en-GB" dirty="0" smtClean="0"/>
              <a:t>. . . (199). </a:t>
            </a:r>
          </a:p>
          <a:p>
            <a:pPr lvl="1"/>
            <a:r>
              <a:rPr lang="en-GB" dirty="0"/>
              <a:t>Sometimes we are tempted to be that kind of Christian who keeps the Lord’s wounds at arm’s length. Yet Jesus wants us to touch human misery, to touch the suffering flesh of others. He hopes that we will stop looking for those </a:t>
            </a:r>
            <a:r>
              <a:rPr lang="en-GB" dirty="0" smtClean="0"/>
              <a:t>personal </a:t>
            </a:r>
            <a:r>
              <a:rPr lang="en-GB" dirty="0"/>
              <a:t>or communal niches which shelter us from the maelstrom of human misfortune and instead enter into the reality of other people’s lives and know the power of tenderness. Whenever we do so, our lives become wonderfully </a:t>
            </a:r>
            <a:r>
              <a:rPr lang="en-GB" dirty="0" smtClean="0"/>
              <a:t>complicated </a:t>
            </a:r>
            <a:r>
              <a:rPr lang="en-GB" dirty="0"/>
              <a:t>and we experience intensely what it is to be a people, to be part of a </a:t>
            </a:r>
            <a:r>
              <a:rPr lang="en-GB" dirty="0" smtClean="0"/>
              <a:t>people</a:t>
            </a:r>
            <a:r>
              <a:rPr lang="en-GB" dirty="0"/>
              <a:t> </a:t>
            </a:r>
            <a:r>
              <a:rPr lang="en-GB" dirty="0" smtClean="0"/>
              <a:t>(270)</a:t>
            </a:r>
            <a:endParaRPr lang="en-GB" dirty="0"/>
          </a:p>
        </p:txBody>
      </p:sp>
    </p:spTree>
    <p:extLst>
      <p:ext uri="{BB962C8B-B14F-4D97-AF65-F5344CB8AC3E}">
        <p14:creationId xmlns:p14="http://schemas.microsoft.com/office/powerpoint/2010/main" val="29450526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GB" dirty="0" smtClean="0"/>
              <a:t>Insights from EG for II (3)</a:t>
            </a:r>
            <a:endParaRPr lang="en-GB" dirty="0"/>
          </a:p>
        </p:txBody>
      </p:sp>
      <p:sp>
        <p:nvSpPr>
          <p:cNvPr id="3" name="Segnaposto data 2"/>
          <p:cNvSpPr>
            <a:spLocks noGrp="1"/>
          </p:cNvSpPr>
          <p:nvPr>
            <p:ph type="dt" sz="half" idx="10"/>
          </p:nvPr>
        </p:nvSpPr>
        <p:spPr/>
        <p:txBody>
          <a:bodyPr/>
          <a:lstStyle/>
          <a:p>
            <a:fld id="{C276EB0D-8EDD-334B-8B3C-70C7816EB89A}" type="datetime1">
              <a:rPr lang="en-US" smtClean="0"/>
              <a:t>7/14/2014</a:t>
            </a:fld>
            <a:endParaRPr lang="it-IT"/>
          </a:p>
        </p:txBody>
      </p:sp>
      <p:sp>
        <p:nvSpPr>
          <p:cNvPr id="4" name="Segnaposto numero diapositiva 3"/>
          <p:cNvSpPr>
            <a:spLocks noGrp="1"/>
          </p:cNvSpPr>
          <p:nvPr>
            <p:ph type="sldNum" sz="quarter" idx="12"/>
          </p:nvPr>
        </p:nvSpPr>
        <p:spPr/>
        <p:txBody>
          <a:bodyPr/>
          <a:lstStyle/>
          <a:p>
            <a:fld id="{F81DD8DD-7FF1-F741-84DC-8326BA9D4531}" type="slidenum">
              <a:rPr lang="it-IT" smtClean="0"/>
              <a:pPr/>
              <a:t>9</a:t>
            </a:fld>
            <a:endParaRPr lang="it-IT"/>
          </a:p>
        </p:txBody>
      </p:sp>
      <p:sp>
        <p:nvSpPr>
          <p:cNvPr id="5" name="Segnaposto contenuto 4"/>
          <p:cNvSpPr>
            <a:spLocks noGrp="1"/>
          </p:cNvSpPr>
          <p:nvPr>
            <p:ph sz="quarter" idx="1"/>
          </p:nvPr>
        </p:nvSpPr>
        <p:spPr>
          <a:xfrm>
            <a:off x="301752" y="1527048"/>
            <a:ext cx="8503920" cy="4877936"/>
          </a:xfrm>
        </p:spPr>
        <p:txBody>
          <a:bodyPr>
            <a:normAutofit/>
          </a:bodyPr>
          <a:lstStyle/>
          <a:p>
            <a:r>
              <a:rPr lang="en-GB" dirty="0" smtClean="0"/>
              <a:t>Time is greater than space</a:t>
            </a:r>
          </a:p>
          <a:p>
            <a:pPr lvl="1"/>
            <a:r>
              <a:rPr lang="en-GB" sz="2300" dirty="0"/>
              <a:t>This principle enables us to work slowly but surely, without being obsessed with </a:t>
            </a:r>
            <a:r>
              <a:rPr lang="en-GB" sz="2300" dirty="0" smtClean="0"/>
              <a:t>immediate </a:t>
            </a:r>
            <a:r>
              <a:rPr lang="en-GB" sz="2300" dirty="0"/>
              <a:t>results. It helps us patiently to endure </a:t>
            </a:r>
            <a:r>
              <a:rPr lang="en-GB" sz="2300" dirty="0" smtClean="0"/>
              <a:t>difficult </a:t>
            </a:r>
            <a:r>
              <a:rPr lang="en-GB" sz="2300" dirty="0"/>
              <a:t>and adverse situations, or inevitable changes in our plans. It invites us to accept the tension between fullness and limitation, and to give a priority to time. One of the faults which we occasionally observe in </a:t>
            </a:r>
            <a:r>
              <a:rPr lang="en-GB" sz="2300" dirty="0" smtClean="0"/>
              <a:t>socio-political </a:t>
            </a:r>
            <a:r>
              <a:rPr lang="en-GB" sz="2300" dirty="0"/>
              <a:t>activity is that spaces and power are preferred to time and processes (223).  </a:t>
            </a:r>
            <a:endParaRPr lang="it-IT" sz="2300" dirty="0"/>
          </a:p>
        </p:txBody>
      </p:sp>
    </p:spTree>
    <p:extLst>
      <p:ext uri="{BB962C8B-B14F-4D97-AF65-F5344CB8AC3E}">
        <p14:creationId xmlns:p14="http://schemas.microsoft.com/office/powerpoint/2010/main" val="36216706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25896</TotalTime>
  <Words>1669</Words>
  <Application>Microsoft Office PowerPoint</Application>
  <PresentationFormat>On-screen Show (4:3)</PresentationFormat>
  <Paragraphs>118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Impact Investing in the light of Evangelii Gaudium</vt:lpstr>
      <vt:lpstr>Outline</vt:lpstr>
      <vt:lpstr>CST in dialogue with the Social Sciences (Business &amp; Economics)</vt:lpstr>
      <vt:lpstr>Some Selective Background on II </vt:lpstr>
      <vt:lpstr>Some Selective Background on EG</vt:lpstr>
      <vt:lpstr>Insights from II for CST</vt:lpstr>
      <vt:lpstr>Insights from EG for II (1)</vt:lpstr>
      <vt:lpstr>Insights from EG for II (2)</vt:lpstr>
      <vt:lpstr>Insights from EG for II (3)</vt:lpstr>
      <vt:lpstr>Some open questions</vt:lpstr>
      <vt:lpstr>SWOT for Impact Investing in the light of Evangelii Gaudium</vt:lpstr>
      <vt:lpstr>SWOT for CST in the light of Impact Investing</vt:lpstr>
      <vt:lpstr>Where do we go from here?</vt:lpstr>
      <vt:lpstr>Impact Investing in the light of Evangelii Gaudium</vt:lpstr>
    </vt:vector>
  </TitlesOfParts>
  <Company>Pontificia Università San Tommaso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Leadership in Business and Politics</dc:title>
  <dc:creator>Helen Alford</dc:creator>
  <cp:lastModifiedBy>Minkov, Victoria</cp:lastModifiedBy>
  <cp:revision>345</cp:revision>
  <cp:lastPrinted>2013-01-04T10:47:24Z</cp:lastPrinted>
  <dcterms:created xsi:type="dcterms:W3CDTF">2010-09-17T08:04:49Z</dcterms:created>
  <dcterms:modified xsi:type="dcterms:W3CDTF">2014-07-14T15:31:16Z</dcterms:modified>
</cp:coreProperties>
</file>