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1"/>
  </p:notesMasterIdLst>
  <p:handoutMasterIdLst>
    <p:handoutMasterId r:id="rId22"/>
  </p:handoutMasterIdLst>
  <p:sldIdLst>
    <p:sldId id="257" r:id="rId5"/>
    <p:sldId id="289" r:id="rId6"/>
    <p:sldId id="258" r:id="rId7"/>
    <p:sldId id="308" r:id="rId8"/>
    <p:sldId id="301" r:id="rId9"/>
    <p:sldId id="307" r:id="rId10"/>
    <p:sldId id="285" r:id="rId11"/>
    <p:sldId id="286" r:id="rId12"/>
    <p:sldId id="293" r:id="rId13"/>
    <p:sldId id="291" r:id="rId14"/>
    <p:sldId id="292" r:id="rId15"/>
    <p:sldId id="288" r:id="rId16"/>
    <p:sldId id="260" r:id="rId17"/>
    <p:sldId id="283" r:id="rId18"/>
    <p:sldId id="305" r:id="rId19"/>
    <p:sldId id="304"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13E"/>
    <a:srgbClr val="C0688A"/>
    <a:srgbClr val="217D44"/>
    <a:srgbClr val="67A3BD"/>
    <a:srgbClr val="C74D1F"/>
    <a:srgbClr val="CE8014"/>
    <a:srgbClr val="7B0A6B"/>
    <a:srgbClr val="F1BB73"/>
    <a:srgbClr val="00A4A8"/>
    <a:srgbClr val="606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43" autoAdjust="0"/>
  </p:normalViewPr>
  <p:slideViewPr>
    <p:cSldViewPr>
      <p:cViewPr>
        <p:scale>
          <a:sx n="60" d="100"/>
          <a:sy n="60" d="100"/>
        </p:scale>
        <p:origin x="-1800" y="-28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944"/>
    </p:cViewPr>
  </p:sorterViewPr>
  <p:notesViewPr>
    <p:cSldViewPr>
      <p:cViewPr varScale="1">
        <p:scale>
          <a:sx n="52" d="100"/>
          <a:sy n="52" d="100"/>
        </p:scale>
        <p:origin x="-282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9FFA1E-8FBD-44A9-A12D-CEE150EE09E9}"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B64BBA14-3EF6-4B24-ACDD-9A20BC990D97}">
      <dgm:prSet phldrT="[Text]"/>
      <dgm:spPr>
        <a:solidFill>
          <a:srgbClr val="67A3BD"/>
        </a:solidFill>
      </dgm:spPr>
      <dgm:t>
        <a:bodyPr/>
        <a:lstStyle/>
        <a:p>
          <a:r>
            <a:rPr lang="en-US" dirty="0" smtClean="0"/>
            <a:t>Large Scale</a:t>
          </a:r>
        </a:p>
        <a:p>
          <a:r>
            <a:rPr lang="en-US" dirty="0" smtClean="0"/>
            <a:t>More Revenue Generation</a:t>
          </a:r>
          <a:endParaRPr lang="en-US" dirty="0"/>
        </a:p>
      </dgm:t>
    </dgm:pt>
    <dgm:pt modelId="{15ECC9B4-87F5-44D4-9DE9-B366DFDDD5A2}" type="parTrans" cxnId="{A65CDC3A-5551-4EFA-9E63-60DA7E0EA145}">
      <dgm:prSet/>
      <dgm:spPr/>
      <dgm:t>
        <a:bodyPr/>
        <a:lstStyle/>
        <a:p>
          <a:endParaRPr lang="en-US"/>
        </a:p>
      </dgm:t>
    </dgm:pt>
    <dgm:pt modelId="{2BFCAF8A-08A9-4072-A7E2-856C35F18A40}" type="sibTrans" cxnId="{A65CDC3A-5551-4EFA-9E63-60DA7E0EA145}">
      <dgm:prSet/>
      <dgm:spPr/>
      <dgm:t>
        <a:bodyPr/>
        <a:lstStyle/>
        <a:p>
          <a:endParaRPr lang="en-US"/>
        </a:p>
      </dgm:t>
    </dgm:pt>
    <dgm:pt modelId="{F30BBC9C-D031-458D-9B33-74CAAC27777C}">
      <dgm:prSet phldrT="[Text]"/>
      <dgm:spPr>
        <a:solidFill>
          <a:srgbClr val="C0688A"/>
        </a:solidFill>
      </dgm:spPr>
      <dgm:t>
        <a:bodyPr/>
        <a:lstStyle/>
        <a:p>
          <a:r>
            <a:rPr lang="en-US" dirty="0" smtClean="0"/>
            <a:t>Large Scale</a:t>
          </a:r>
        </a:p>
        <a:p>
          <a:r>
            <a:rPr lang="en-US" dirty="0" smtClean="0"/>
            <a:t>Less Revenue Generation</a:t>
          </a:r>
        </a:p>
      </dgm:t>
    </dgm:pt>
    <dgm:pt modelId="{535EAB15-192F-4C9B-96D4-FA008BCAF2C4}" type="parTrans" cxnId="{46D6ECCC-B6D7-4D06-B421-CC00F0687196}">
      <dgm:prSet/>
      <dgm:spPr/>
      <dgm:t>
        <a:bodyPr/>
        <a:lstStyle/>
        <a:p>
          <a:endParaRPr lang="en-US"/>
        </a:p>
      </dgm:t>
    </dgm:pt>
    <dgm:pt modelId="{EB45A2C0-D78C-46CB-A964-91AA0405E05C}" type="sibTrans" cxnId="{46D6ECCC-B6D7-4D06-B421-CC00F0687196}">
      <dgm:prSet/>
      <dgm:spPr/>
      <dgm:t>
        <a:bodyPr/>
        <a:lstStyle/>
        <a:p>
          <a:endParaRPr lang="en-US"/>
        </a:p>
      </dgm:t>
    </dgm:pt>
    <dgm:pt modelId="{4302C6C5-9ADC-4CD6-BF30-A7D047F3ABB4}">
      <dgm:prSet phldrT="[Text]"/>
      <dgm:spPr>
        <a:solidFill>
          <a:srgbClr val="C74D1F"/>
        </a:solidFill>
      </dgm:spPr>
      <dgm:t>
        <a:bodyPr/>
        <a:lstStyle/>
        <a:p>
          <a:r>
            <a:rPr lang="en-US" dirty="0" smtClean="0"/>
            <a:t>Small Scale</a:t>
          </a:r>
        </a:p>
        <a:p>
          <a:r>
            <a:rPr lang="en-US" dirty="0" smtClean="0"/>
            <a:t>Less Revenue Generation</a:t>
          </a:r>
          <a:endParaRPr lang="en-US" dirty="0"/>
        </a:p>
      </dgm:t>
    </dgm:pt>
    <dgm:pt modelId="{2649F780-CD94-4DB7-8725-6B8AF248B429}" type="parTrans" cxnId="{EE6188C9-D795-4019-B661-7D17D1F18012}">
      <dgm:prSet/>
      <dgm:spPr/>
      <dgm:t>
        <a:bodyPr/>
        <a:lstStyle/>
        <a:p>
          <a:endParaRPr lang="en-US"/>
        </a:p>
      </dgm:t>
    </dgm:pt>
    <dgm:pt modelId="{D21BFA60-1F99-4FC3-85C3-9C187618FD67}" type="sibTrans" cxnId="{EE6188C9-D795-4019-B661-7D17D1F18012}">
      <dgm:prSet/>
      <dgm:spPr/>
      <dgm:t>
        <a:bodyPr/>
        <a:lstStyle/>
        <a:p>
          <a:endParaRPr lang="en-US"/>
        </a:p>
      </dgm:t>
    </dgm:pt>
    <dgm:pt modelId="{DF955438-7668-4A08-A6B2-8CC08585FBB7}">
      <dgm:prSet phldrT="[Text]"/>
      <dgm:spPr>
        <a:solidFill>
          <a:srgbClr val="90C13E"/>
        </a:solidFill>
      </dgm:spPr>
      <dgm:t>
        <a:bodyPr/>
        <a:lstStyle/>
        <a:p>
          <a:r>
            <a:rPr lang="en-US" dirty="0" smtClean="0"/>
            <a:t>Small Scale</a:t>
          </a:r>
        </a:p>
        <a:p>
          <a:r>
            <a:rPr lang="en-US" dirty="0" smtClean="0"/>
            <a:t>More Revenue Generation</a:t>
          </a:r>
          <a:endParaRPr lang="en-US" dirty="0"/>
        </a:p>
      </dgm:t>
    </dgm:pt>
    <dgm:pt modelId="{70CE2691-0F48-4A4B-9F30-D608829E9668}" type="parTrans" cxnId="{6E3A4F59-26A8-4B87-9B2F-D231737AF8DD}">
      <dgm:prSet/>
      <dgm:spPr/>
      <dgm:t>
        <a:bodyPr/>
        <a:lstStyle/>
        <a:p>
          <a:endParaRPr lang="en-US"/>
        </a:p>
      </dgm:t>
    </dgm:pt>
    <dgm:pt modelId="{7D0D77C3-062B-46E1-A624-A537FE444533}" type="sibTrans" cxnId="{6E3A4F59-26A8-4B87-9B2F-D231737AF8DD}">
      <dgm:prSet/>
      <dgm:spPr/>
      <dgm:t>
        <a:bodyPr/>
        <a:lstStyle/>
        <a:p>
          <a:endParaRPr lang="en-US"/>
        </a:p>
      </dgm:t>
    </dgm:pt>
    <dgm:pt modelId="{B9BD5B54-4DC8-44C8-B56F-B1D46AE7DAF2}">
      <dgm:prSet phldrT="[Text]"/>
      <dgm:spPr>
        <a:solidFill>
          <a:srgbClr val="C0688A"/>
        </a:solidFill>
      </dgm:spPr>
      <dgm:t>
        <a:bodyPr/>
        <a:lstStyle/>
        <a:p>
          <a:endParaRPr lang="en-US"/>
        </a:p>
      </dgm:t>
    </dgm:pt>
    <dgm:pt modelId="{375F139C-B3B7-460F-B9A9-06F64755D967}" type="parTrans" cxnId="{47E84052-7053-4E31-A81B-FAB87E739F1A}">
      <dgm:prSet/>
      <dgm:spPr/>
      <dgm:t>
        <a:bodyPr/>
        <a:lstStyle/>
        <a:p>
          <a:endParaRPr lang="en-US"/>
        </a:p>
      </dgm:t>
    </dgm:pt>
    <dgm:pt modelId="{759E4943-B36C-43DE-A398-ADF9293070B1}" type="sibTrans" cxnId="{47E84052-7053-4E31-A81B-FAB87E739F1A}">
      <dgm:prSet/>
      <dgm:spPr/>
      <dgm:t>
        <a:bodyPr/>
        <a:lstStyle/>
        <a:p>
          <a:endParaRPr lang="en-US"/>
        </a:p>
      </dgm:t>
    </dgm:pt>
    <dgm:pt modelId="{A3200249-FC37-451B-B5A7-35FCCE48DD16}" type="pres">
      <dgm:prSet presAssocID="{BC9FFA1E-8FBD-44A9-A12D-CEE150EE09E9}" presName="matrix" presStyleCnt="0">
        <dgm:presLayoutVars>
          <dgm:chMax val="1"/>
          <dgm:dir/>
          <dgm:resizeHandles val="exact"/>
        </dgm:presLayoutVars>
      </dgm:prSet>
      <dgm:spPr/>
      <dgm:t>
        <a:bodyPr/>
        <a:lstStyle/>
        <a:p>
          <a:endParaRPr lang="en-US"/>
        </a:p>
      </dgm:t>
    </dgm:pt>
    <dgm:pt modelId="{B4F00B44-421C-428D-A567-8B231C34F6E6}" type="pres">
      <dgm:prSet presAssocID="{BC9FFA1E-8FBD-44A9-A12D-CEE150EE09E9}" presName="diamond" presStyleLbl="bgShp" presStyleIdx="0" presStyleCnt="1"/>
      <dgm:spPr>
        <a:solidFill>
          <a:schemeClr val="bg1">
            <a:lumMod val="85000"/>
            <a:alpha val="75000"/>
          </a:schemeClr>
        </a:solidFill>
      </dgm:spPr>
    </dgm:pt>
    <dgm:pt modelId="{C7589E3F-DD92-49A3-8053-FEAC56362D5A}" type="pres">
      <dgm:prSet presAssocID="{BC9FFA1E-8FBD-44A9-A12D-CEE150EE09E9}" presName="quad1" presStyleLbl="node1" presStyleIdx="0" presStyleCnt="4">
        <dgm:presLayoutVars>
          <dgm:chMax val="0"/>
          <dgm:chPref val="0"/>
          <dgm:bulletEnabled val="1"/>
        </dgm:presLayoutVars>
      </dgm:prSet>
      <dgm:spPr/>
      <dgm:t>
        <a:bodyPr/>
        <a:lstStyle/>
        <a:p>
          <a:endParaRPr lang="en-US"/>
        </a:p>
      </dgm:t>
    </dgm:pt>
    <dgm:pt modelId="{F5042EB9-ABD8-4289-9217-D7A4DEC81E64}" type="pres">
      <dgm:prSet presAssocID="{BC9FFA1E-8FBD-44A9-A12D-CEE150EE09E9}" presName="quad2" presStyleLbl="node1" presStyleIdx="1" presStyleCnt="4">
        <dgm:presLayoutVars>
          <dgm:chMax val="0"/>
          <dgm:chPref val="0"/>
          <dgm:bulletEnabled val="1"/>
        </dgm:presLayoutVars>
      </dgm:prSet>
      <dgm:spPr/>
      <dgm:t>
        <a:bodyPr/>
        <a:lstStyle/>
        <a:p>
          <a:endParaRPr lang="en-US"/>
        </a:p>
      </dgm:t>
    </dgm:pt>
    <dgm:pt modelId="{9A562301-3B62-40CA-95D3-0912EDF2728E}" type="pres">
      <dgm:prSet presAssocID="{BC9FFA1E-8FBD-44A9-A12D-CEE150EE09E9}" presName="quad3" presStyleLbl="node1" presStyleIdx="2" presStyleCnt="4">
        <dgm:presLayoutVars>
          <dgm:chMax val="0"/>
          <dgm:chPref val="0"/>
          <dgm:bulletEnabled val="1"/>
        </dgm:presLayoutVars>
      </dgm:prSet>
      <dgm:spPr/>
      <dgm:t>
        <a:bodyPr/>
        <a:lstStyle/>
        <a:p>
          <a:endParaRPr lang="en-US"/>
        </a:p>
      </dgm:t>
    </dgm:pt>
    <dgm:pt modelId="{F11681F9-0BCB-4697-B7EC-D5C1212D2DB3}" type="pres">
      <dgm:prSet presAssocID="{BC9FFA1E-8FBD-44A9-A12D-CEE150EE09E9}" presName="quad4" presStyleLbl="node1" presStyleIdx="3" presStyleCnt="4">
        <dgm:presLayoutVars>
          <dgm:chMax val="0"/>
          <dgm:chPref val="0"/>
          <dgm:bulletEnabled val="1"/>
        </dgm:presLayoutVars>
      </dgm:prSet>
      <dgm:spPr/>
      <dgm:t>
        <a:bodyPr/>
        <a:lstStyle/>
        <a:p>
          <a:endParaRPr lang="en-US"/>
        </a:p>
      </dgm:t>
    </dgm:pt>
  </dgm:ptLst>
  <dgm:cxnLst>
    <dgm:cxn modelId="{EE6188C9-D795-4019-B661-7D17D1F18012}" srcId="{BC9FFA1E-8FBD-44A9-A12D-CEE150EE09E9}" destId="{4302C6C5-9ADC-4CD6-BF30-A7D047F3ABB4}" srcOrd="2" destOrd="0" parTransId="{2649F780-CD94-4DB7-8725-6B8AF248B429}" sibTransId="{D21BFA60-1F99-4FC3-85C3-9C187618FD67}"/>
    <dgm:cxn modelId="{47E84052-7053-4E31-A81B-FAB87E739F1A}" srcId="{BC9FFA1E-8FBD-44A9-A12D-CEE150EE09E9}" destId="{B9BD5B54-4DC8-44C8-B56F-B1D46AE7DAF2}" srcOrd="4" destOrd="0" parTransId="{375F139C-B3B7-460F-B9A9-06F64755D967}" sibTransId="{759E4943-B36C-43DE-A398-ADF9293070B1}"/>
    <dgm:cxn modelId="{6E3A4F59-26A8-4B87-9B2F-D231737AF8DD}" srcId="{BC9FFA1E-8FBD-44A9-A12D-CEE150EE09E9}" destId="{DF955438-7668-4A08-A6B2-8CC08585FBB7}" srcOrd="3" destOrd="0" parTransId="{70CE2691-0F48-4A4B-9F30-D608829E9668}" sibTransId="{7D0D77C3-062B-46E1-A624-A537FE444533}"/>
    <dgm:cxn modelId="{7A1C0851-CBDB-4E8B-9BE1-B41B2A59AA9E}" type="presOf" srcId="{4302C6C5-9ADC-4CD6-BF30-A7D047F3ABB4}" destId="{9A562301-3B62-40CA-95D3-0912EDF2728E}" srcOrd="0" destOrd="0" presId="urn:microsoft.com/office/officeart/2005/8/layout/matrix3"/>
    <dgm:cxn modelId="{C4B13D0D-51BE-46C7-9B7F-A1C4A663E5E9}" type="presOf" srcId="{F30BBC9C-D031-458D-9B33-74CAAC27777C}" destId="{F5042EB9-ABD8-4289-9217-D7A4DEC81E64}" srcOrd="0" destOrd="0" presId="urn:microsoft.com/office/officeart/2005/8/layout/matrix3"/>
    <dgm:cxn modelId="{9C46C55F-75D4-4436-8A61-1F30DC37605D}" type="presOf" srcId="{BC9FFA1E-8FBD-44A9-A12D-CEE150EE09E9}" destId="{A3200249-FC37-451B-B5A7-35FCCE48DD16}" srcOrd="0" destOrd="0" presId="urn:microsoft.com/office/officeart/2005/8/layout/matrix3"/>
    <dgm:cxn modelId="{46D6ECCC-B6D7-4D06-B421-CC00F0687196}" srcId="{BC9FFA1E-8FBD-44A9-A12D-CEE150EE09E9}" destId="{F30BBC9C-D031-458D-9B33-74CAAC27777C}" srcOrd="1" destOrd="0" parTransId="{535EAB15-192F-4C9B-96D4-FA008BCAF2C4}" sibTransId="{EB45A2C0-D78C-46CB-A964-91AA0405E05C}"/>
    <dgm:cxn modelId="{40D4B693-6A76-4191-A12E-351E2E8723B4}" type="presOf" srcId="{DF955438-7668-4A08-A6B2-8CC08585FBB7}" destId="{F11681F9-0BCB-4697-B7EC-D5C1212D2DB3}" srcOrd="0" destOrd="0" presId="urn:microsoft.com/office/officeart/2005/8/layout/matrix3"/>
    <dgm:cxn modelId="{A65CDC3A-5551-4EFA-9E63-60DA7E0EA145}" srcId="{BC9FFA1E-8FBD-44A9-A12D-CEE150EE09E9}" destId="{B64BBA14-3EF6-4B24-ACDD-9A20BC990D97}" srcOrd="0" destOrd="0" parTransId="{15ECC9B4-87F5-44D4-9DE9-B366DFDDD5A2}" sibTransId="{2BFCAF8A-08A9-4072-A7E2-856C35F18A40}"/>
    <dgm:cxn modelId="{2D401331-CA7E-4066-A5C0-1D40855EE1DE}" type="presOf" srcId="{B64BBA14-3EF6-4B24-ACDD-9A20BC990D97}" destId="{C7589E3F-DD92-49A3-8053-FEAC56362D5A}" srcOrd="0" destOrd="0" presId="urn:microsoft.com/office/officeart/2005/8/layout/matrix3"/>
    <dgm:cxn modelId="{D0DB1F00-D2DA-41B5-A275-1437A95C5BA7}" type="presParOf" srcId="{A3200249-FC37-451B-B5A7-35FCCE48DD16}" destId="{B4F00B44-421C-428D-A567-8B231C34F6E6}" srcOrd="0" destOrd="0" presId="urn:microsoft.com/office/officeart/2005/8/layout/matrix3"/>
    <dgm:cxn modelId="{35101438-1560-4EB2-820B-ADAB1F4F1994}" type="presParOf" srcId="{A3200249-FC37-451B-B5A7-35FCCE48DD16}" destId="{C7589E3F-DD92-49A3-8053-FEAC56362D5A}" srcOrd="1" destOrd="0" presId="urn:microsoft.com/office/officeart/2005/8/layout/matrix3"/>
    <dgm:cxn modelId="{35210032-5841-47CF-846E-55255F74F8A3}" type="presParOf" srcId="{A3200249-FC37-451B-B5A7-35FCCE48DD16}" destId="{F5042EB9-ABD8-4289-9217-D7A4DEC81E64}" srcOrd="2" destOrd="0" presId="urn:microsoft.com/office/officeart/2005/8/layout/matrix3"/>
    <dgm:cxn modelId="{82F50EB7-87CE-458F-A644-529EB0A3A851}" type="presParOf" srcId="{A3200249-FC37-451B-B5A7-35FCCE48DD16}" destId="{9A562301-3B62-40CA-95D3-0912EDF2728E}" srcOrd="3" destOrd="0" presId="urn:microsoft.com/office/officeart/2005/8/layout/matrix3"/>
    <dgm:cxn modelId="{D85EAA06-0C11-4D73-8C9E-CC147D3E239F}" type="presParOf" srcId="{A3200249-FC37-451B-B5A7-35FCCE48DD16}" destId="{F11681F9-0BCB-4697-B7EC-D5C1212D2DB3}"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FFA1E-8FBD-44A9-A12D-CEE150EE09E9}"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B64BBA14-3EF6-4B24-ACDD-9A20BC990D97}">
      <dgm:prSet phldrT="[Text]"/>
      <dgm:spPr>
        <a:solidFill>
          <a:srgbClr val="67A3BD"/>
        </a:solidFill>
      </dgm:spPr>
      <dgm:t>
        <a:bodyPr/>
        <a:lstStyle/>
        <a:p>
          <a:r>
            <a:rPr lang="en-US" dirty="0" smtClean="0"/>
            <a:t>Global Commercial Investment</a:t>
          </a:r>
          <a:endParaRPr lang="en-US" dirty="0"/>
        </a:p>
      </dgm:t>
    </dgm:pt>
    <dgm:pt modelId="{15ECC9B4-87F5-44D4-9DE9-B366DFDDD5A2}" type="parTrans" cxnId="{A65CDC3A-5551-4EFA-9E63-60DA7E0EA145}">
      <dgm:prSet/>
      <dgm:spPr/>
      <dgm:t>
        <a:bodyPr/>
        <a:lstStyle/>
        <a:p>
          <a:endParaRPr lang="en-US"/>
        </a:p>
      </dgm:t>
    </dgm:pt>
    <dgm:pt modelId="{2BFCAF8A-08A9-4072-A7E2-856C35F18A40}" type="sibTrans" cxnId="{A65CDC3A-5551-4EFA-9E63-60DA7E0EA145}">
      <dgm:prSet/>
      <dgm:spPr/>
      <dgm:t>
        <a:bodyPr/>
        <a:lstStyle/>
        <a:p>
          <a:endParaRPr lang="en-US"/>
        </a:p>
      </dgm:t>
    </dgm:pt>
    <dgm:pt modelId="{F30BBC9C-D031-458D-9B33-74CAAC27777C}">
      <dgm:prSet phldrT="[Text]"/>
      <dgm:spPr>
        <a:solidFill>
          <a:srgbClr val="C0688A"/>
        </a:solidFill>
      </dgm:spPr>
      <dgm:t>
        <a:bodyPr/>
        <a:lstStyle/>
        <a:p>
          <a:r>
            <a:rPr lang="en-US" dirty="0" smtClean="0"/>
            <a:t>Blended Finance</a:t>
          </a:r>
        </a:p>
      </dgm:t>
    </dgm:pt>
    <dgm:pt modelId="{535EAB15-192F-4C9B-96D4-FA008BCAF2C4}" type="parTrans" cxnId="{46D6ECCC-B6D7-4D06-B421-CC00F0687196}">
      <dgm:prSet/>
      <dgm:spPr/>
      <dgm:t>
        <a:bodyPr/>
        <a:lstStyle/>
        <a:p>
          <a:endParaRPr lang="en-US"/>
        </a:p>
      </dgm:t>
    </dgm:pt>
    <dgm:pt modelId="{EB45A2C0-D78C-46CB-A964-91AA0405E05C}" type="sibTrans" cxnId="{46D6ECCC-B6D7-4D06-B421-CC00F0687196}">
      <dgm:prSet/>
      <dgm:spPr/>
      <dgm:t>
        <a:bodyPr/>
        <a:lstStyle/>
        <a:p>
          <a:endParaRPr lang="en-US"/>
        </a:p>
      </dgm:t>
    </dgm:pt>
    <dgm:pt modelId="{4302C6C5-9ADC-4CD6-BF30-A7D047F3ABB4}">
      <dgm:prSet phldrT="[Text]"/>
      <dgm:spPr>
        <a:solidFill>
          <a:srgbClr val="C74D1F"/>
        </a:solidFill>
      </dgm:spPr>
      <dgm:t>
        <a:bodyPr/>
        <a:lstStyle/>
        <a:p>
          <a:r>
            <a:rPr lang="en-US" dirty="0" smtClean="0"/>
            <a:t>Asset Building</a:t>
          </a:r>
          <a:endParaRPr lang="en-US" dirty="0"/>
        </a:p>
      </dgm:t>
    </dgm:pt>
    <dgm:pt modelId="{2649F780-CD94-4DB7-8725-6B8AF248B429}" type="parTrans" cxnId="{EE6188C9-D795-4019-B661-7D17D1F18012}">
      <dgm:prSet/>
      <dgm:spPr/>
      <dgm:t>
        <a:bodyPr/>
        <a:lstStyle/>
        <a:p>
          <a:endParaRPr lang="en-US"/>
        </a:p>
      </dgm:t>
    </dgm:pt>
    <dgm:pt modelId="{D21BFA60-1F99-4FC3-85C3-9C187618FD67}" type="sibTrans" cxnId="{EE6188C9-D795-4019-B661-7D17D1F18012}">
      <dgm:prSet/>
      <dgm:spPr/>
      <dgm:t>
        <a:bodyPr/>
        <a:lstStyle/>
        <a:p>
          <a:endParaRPr lang="en-US"/>
        </a:p>
      </dgm:t>
    </dgm:pt>
    <dgm:pt modelId="{DF955438-7668-4A08-A6B2-8CC08585FBB7}">
      <dgm:prSet phldrT="[Text]"/>
      <dgm:spPr>
        <a:solidFill>
          <a:srgbClr val="90C13E"/>
        </a:solidFill>
      </dgm:spPr>
      <dgm:t>
        <a:bodyPr/>
        <a:lstStyle/>
        <a:p>
          <a:r>
            <a:rPr lang="en-US" dirty="0" smtClean="0"/>
            <a:t>Local Blended Investment</a:t>
          </a:r>
          <a:endParaRPr lang="en-US" dirty="0"/>
        </a:p>
      </dgm:t>
    </dgm:pt>
    <dgm:pt modelId="{70CE2691-0F48-4A4B-9F30-D608829E9668}" type="parTrans" cxnId="{6E3A4F59-26A8-4B87-9B2F-D231737AF8DD}">
      <dgm:prSet/>
      <dgm:spPr/>
      <dgm:t>
        <a:bodyPr/>
        <a:lstStyle/>
        <a:p>
          <a:endParaRPr lang="en-US"/>
        </a:p>
      </dgm:t>
    </dgm:pt>
    <dgm:pt modelId="{7D0D77C3-062B-46E1-A624-A537FE444533}" type="sibTrans" cxnId="{6E3A4F59-26A8-4B87-9B2F-D231737AF8DD}">
      <dgm:prSet/>
      <dgm:spPr/>
      <dgm:t>
        <a:bodyPr/>
        <a:lstStyle/>
        <a:p>
          <a:endParaRPr lang="en-US"/>
        </a:p>
      </dgm:t>
    </dgm:pt>
    <dgm:pt modelId="{A3200249-FC37-451B-B5A7-35FCCE48DD16}" type="pres">
      <dgm:prSet presAssocID="{BC9FFA1E-8FBD-44A9-A12D-CEE150EE09E9}" presName="matrix" presStyleCnt="0">
        <dgm:presLayoutVars>
          <dgm:chMax val="1"/>
          <dgm:dir/>
          <dgm:resizeHandles val="exact"/>
        </dgm:presLayoutVars>
      </dgm:prSet>
      <dgm:spPr/>
      <dgm:t>
        <a:bodyPr/>
        <a:lstStyle/>
        <a:p>
          <a:endParaRPr lang="en-US"/>
        </a:p>
      </dgm:t>
    </dgm:pt>
    <dgm:pt modelId="{B4F00B44-421C-428D-A567-8B231C34F6E6}" type="pres">
      <dgm:prSet presAssocID="{BC9FFA1E-8FBD-44A9-A12D-CEE150EE09E9}" presName="diamond" presStyleLbl="bgShp" presStyleIdx="0" presStyleCnt="1"/>
      <dgm:spPr>
        <a:solidFill>
          <a:schemeClr val="bg1">
            <a:lumMod val="85000"/>
          </a:schemeClr>
        </a:solidFill>
      </dgm:spPr>
    </dgm:pt>
    <dgm:pt modelId="{C7589E3F-DD92-49A3-8053-FEAC56362D5A}" type="pres">
      <dgm:prSet presAssocID="{BC9FFA1E-8FBD-44A9-A12D-CEE150EE09E9}" presName="quad1" presStyleLbl="node1" presStyleIdx="0" presStyleCnt="4">
        <dgm:presLayoutVars>
          <dgm:chMax val="0"/>
          <dgm:chPref val="0"/>
          <dgm:bulletEnabled val="1"/>
        </dgm:presLayoutVars>
      </dgm:prSet>
      <dgm:spPr/>
      <dgm:t>
        <a:bodyPr/>
        <a:lstStyle/>
        <a:p>
          <a:endParaRPr lang="en-US"/>
        </a:p>
      </dgm:t>
    </dgm:pt>
    <dgm:pt modelId="{F5042EB9-ABD8-4289-9217-D7A4DEC81E64}" type="pres">
      <dgm:prSet presAssocID="{BC9FFA1E-8FBD-44A9-A12D-CEE150EE09E9}" presName="quad2" presStyleLbl="node1" presStyleIdx="1" presStyleCnt="4">
        <dgm:presLayoutVars>
          <dgm:chMax val="0"/>
          <dgm:chPref val="0"/>
          <dgm:bulletEnabled val="1"/>
        </dgm:presLayoutVars>
      </dgm:prSet>
      <dgm:spPr/>
      <dgm:t>
        <a:bodyPr/>
        <a:lstStyle/>
        <a:p>
          <a:endParaRPr lang="en-US"/>
        </a:p>
      </dgm:t>
    </dgm:pt>
    <dgm:pt modelId="{9A562301-3B62-40CA-95D3-0912EDF2728E}" type="pres">
      <dgm:prSet presAssocID="{BC9FFA1E-8FBD-44A9-A12D-CEE150EE09E9}" presName="quad3" presStyleLbl="node1" presStyleIdx="2" presStyleCnt="4">
        <dgm:presLayoutVars>
          <dgm:chMax val="0"/>
          <dgm:chPref val="0"/>
          <dgm:bulletEnabled val="1"/>
        </dgm:presLayoutVars>
      </dgm:prSet>
      <dgm:spPr/>
      <dgm:t>
        <a:bodyPr/>
        <a:lstStyle/>
        <a:p>
          <a:endParaRPr lang="en-US"/>
        </a:p>
      </dgm:t>
    </dgm:pt>
    <dgm:pt modelId="{F11681F9-0BCB-4697-B7EC-D5C1212D2DB3}" type="pres">
      <dgm:prSet presAssocID="{BC9FFA1E-8FBD-44A9-A12D-CEE150EE09E9}" presName="quad4" presStyleLbl="node1" presStyleIdx="3" presStyleCnt="4">
        <dgm:presLayoutVars>
          <dgm:chMax val="0"/>
          <dgm:chPref val="0"/>
          <dgm:bulletEnabled val="1"/>
        </dgm:presLayoutVars>
      </dgm:prSet>
      <dgm:spPr/>
      <dgm:t>
        <a:bodyPr/>
        <a:lstStyle/>
        <a:p>
          <a:endParaRPr lang="en-US"/>
        </a:p>
      </dgm:t>
    </dgm:pt>
  </dgm:ptLst>
  <dgm:cxnLst>
    <dgm:cxn modelId="{46D6ECCC-B6D7-4D06-B421-CC00F0687196}" srcId="{BC9FFA1E-8FBD-44A9-A12D-CEE150EE09E9}" destId="{F30BBC9C-D031-458D-9B33-74CAAC27777C}" srcOrd="1" destOrd="0" parTransId="{535EAB15-192F-4C9B-96D4-FA008BCAF2C4}" sibTransId="{EB45A2C0-D78C-46CB-A964-91AA0405E05C}"/>
    <dgm:cxn modelId="{EE6188C9-D795-4019-B661-7D17D1F18012}" srcId="{BC9FFA1E-8FBD-44A9-A12D-CEE150EE09E9}" destId="{4302C6C5-9ADC-4CD6-BF30-A7D047F3ABB4}" srcOrd="2" destOrd="0" parTransId="{2649F780-CD94-4DB7-8725-6B8AF248B429}" sibTransId="{D21BFA60-1F99-4FC3-85C3-9C187618FD67}"/>
    <dgm:cxn modelId="{6E3A4F59-26A8-4B87-9B2F-D231737AF8DD}" srcId="{BC9FFA1E-8FBD-44A9-A12D-CEE150EE09E9}" destId="{DF955438-7668-4A08-A6B2-8CC08585FBB7}" srcOrd="3" destOrd="0" parTransId="{70CE2691-0F48-4A4B-9F30-D608829E9668}" sibTransId="{7D0D77C3-062B-46E1-A624-A537FE444533}"/>
    <dgm:cxn modelId="{40C7C8D9-3D9F-4AC8-ADF6-7AF500342180}" type="presOf" srcId="{BC9FFA1E-8FBD-44A9-A12D-CEE150EE09E9}" destId="{A3200249-FC37-451B-B5A7-35FCCE48DD16}" srcOrd="0" destOrd="0" presId="urn:microsoft.com/office/officeart/2005/8/layout/matrix3"/>
    <dgm:cxn modelId="{0E42B048-54DC-4475-AD62-66E01937942A}" type="presOf" srcId="{4302C6C5-9ADC-4CD6-BF30-A7D047F3ABB4}" destId="{9A562301-3B62-40CA-95D3-0912EDF2728E}" srcOrd="0" destOrd="0" presId="urn:microsoft.com/office/officeart/2005/8/layout/matrix3"/>
    <dgm:cxn modelId="{0E27ED26-9DCB-4F9F-81AB-879EFE7068D5}" type="presOf" srcId="{B64BBA14-3EF6-4B24-ACDD-9A20BC990D97}" destId="{C7589E3F-DD92-49A3-8053-FEAC56362D5A}" srcOrd="0" destOrd="0" presId="urn:microsoft.com/office/officeart/2005/8/layout/matrix3"/>
    <dgm:cxn modelId="{58DA0451-99FA-4B5D-8B9B-1830931F29D1}" type="presOf" srcId="{DF955438-7668-4A08-A6B2-8CC08585FBB7}" destId="{F11681F9-0BCB-4697-B7EC-D5C1212D2DB3}" srcOrd="0" destOrd="0" presId="urn:microsoft.com/office/officeart/2005/8/layout/matrix3"/>
    <dgm:cxn modelId="{A65CDC3A-5551-4EFA-9E63-60DA7E0EA145}" srcId="{BC9FFA1E-8FBD-44A9-A12D-CEE150EE09E9}" destId="{B64BBA14-3EF6-4B24-ACDD-9A20BC990D97}" srcOrd="0" destOrd="0" parTransId="{15ECC9B4-87F5-44D4-9DE9-B366DFDDD5A2}" sibTransId="{2BFCAF8A-08A9-4072-A7E2-856C35F18A40}"/>
    <dgm:cxn modelId="{114268D0-3F4F-4E6B-86BC-B83439E8F238}" type="presOf" srcId="{F30BBC9C-D031-458D-9B33-74CAAC27777C}" destId="{F5042EB9-ABD8-4289-9217-D7A4DEC81E64}" srcOrd="0" destOrd="0" presId="urn:microsoft.com/office/officeart/2005/8/layout/matrix3"/>
    <dgm:cxn modelId="{1B10297A-6ABD-45C1-B452-B5DE399D3B0D}" type="presParOf" srcId="{A3200249-FC37-451B-B5A7-35FCCE48DD16}" destId="{B4F00B44-421C-428D-A567-8B231C34F6E6}" srcOrd="0" destOrd="0" presId="urn:microsoft.com/office/officeart/2005/8/layout/matrix3"/>
    <dgm:cxn modelId="{9B908626-656C-4524-9109-6BD7313E1FAA}" type="presParOf" srcId="{A3200249-FC37-451B-B5A7-35FCCE48DD16}" destId="{C7589E3F-DD92-49A3-8053-FEAC56362D5A}" srcOrd="1" destOrd="0" presId="urn:microsoft.com/office/officeart/2005/8/layout/matrix3"/>
    <dgm:cxn modelId="{67CCDBE9-9239-47F0-8B38-BEAACD8FC766}" type="presParOf" srcId="{A3200249-FC37-451B-B5A7-35FCCE48DD16}" destId="{F5042EB9-ABD8-4289-9217-D7A4DEC81E64}" srcOrd="2" destOrd="0" presId="urn:microsoft.com/office/officeart/2005/8/layout/matrix3"/>
    <dgm:cxn modelId="{84A4BA8A-98E7-49AA-84B4-0758B9086CA0}" type="presParOf" srcId="{A3200249-FC37-451B-B5A7-35FCCE48DD16}" destId="{9A562301-3B62-40CA-95D3-0912EDF2728E}" srcOrd="3" destOrd="0" presId="urn:microsoft.com/office/officeart/2005/8/layout/matrix3"/>
    <dgm:cxn modelId="{70B0E5C9-EB78-493B-9A20-4321050B4F82}" type="presParOf" srcId="{A3200249-FC37-451B-B5A7-35FCCE48DD16}" destId="{F11681F9-0BCB-4697-B7EC-D5C1212D2DB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9FFA1E-8FBD-44A9-A12D-CEE150EE09E9}"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B64BBA14-3EF6-4B24-ACDD-9A20BC990D97}">
      <dgm:prSet phldrT="[Text]"/>
      <dgm:spPr>
        <a:solidFill>
          <a:srgbClr val="67A3BD"/>
        </a:solidFill>
      </dgm:spPr>
      <dgm:t>
        <a:bodyPr/>
        <a:lstStyle/>
        <a:p>
          <a:r>
            <a:rPr lang="en-US" dirty="0" smtClean="0"/>
            <a:t>Large Scale</a:t>
          </a:r>
        </a:p>
        <a:p>
          <a:r>
            <a:rPr lang="en-US" dirty="0" smtClean="0"/>
            <a:t>More Revenue Generation</a:t>
          </a:r>
          <a:endParaRPr lang="en-US" dirty="0"/>
        </a:p>
      </dgm:t>
    </dgm:pt>
    <dgm:pt modelId="{15ECC9B4-87F5-44D4-9DE9-B366DFDDD5A2}" type="parTrans" cxnId="{A65CDC3A-5551-4EFA-9E63-60DA7E0EA145}">
      <dgm:prSet/>
      <dgm:spPr/>
      <dgm:t>
        <a:bodyPr/>
        <a:lstStyle/>
        <a:p>
          <a:endParaRPr lang="en-US"/>
        </a:p>
      </dgm:t>
    </dgm:pt>
    <dgm:pt modelId="{2BFCAF8A-08A9-4072-A7E2-856C35F18A40}" type="sibTrans" cxnId="{A65CDC3A-5551-4EFA-9E63-60DA7E0EA145}">
      <dgm:prSet/>
      <dgm:spPr/>
      <dgm:t>
        <a:bodyPr/>
        <a:lstStyle/>
        <a:p>
          <a:endParaRPr lang="en-US"/>
        </a:p>
      </dgm:t>
    </dgm:pt>
    <dgm:pt modelId="{F30BBC9C-D031-458D-9B33-74CAAC27777C}">
      <dgm:prSet phldrT="[Text]"/>
      <dgm:spPr>
        <a:solidFill>
          <a:srgbClr val="C0688A"/>
        </a:solidFill>
      </dgm:spPr>
      <dgm:t>
        <a:bodyPr/>
        <a:lstStyle/>
        <a:p>
          <a:r>
            <a:rPr lang="en-US" dirty="0" smtClean="0"/>
            <a:t>Large Scale</a:t>
          </a:r>
        </a:p>
        <a:p>
          <a:r>
            <a:rPr lang="en-US" dirty="0" smtClean="0"/>
            <a:t>Less Revenue Generation</a:t>
          </a:r>
        </a:p>
      </dgm:t>
    </dgm:pt>
    <dgm:pt modelId="{535EAB15-192F-4C9B-96D4-FA008BCAF2C4}" type="parTrans" cxnId="{46D6ECCC-B6D7-4D06-B421-CC00F0687196}">
      <dgm:prSet/>
      <dgm:spPr/>
      <dgm:t>
        <a:bodyPr/>
        <a:lstStyle/>
        <a:p>
          <a:endParaRPr lang="en-US"/>
        </a:p>
      </dgm:t>
    </dgm:pt>
    <dgm:pt modelId="{EB45A2C0-D78C-46CB-A964-91AA0405E05C}" type="sibTrans" cxnId="{46D6ECCC-B6D7-4D06-B421-CC00F0687196}">
      <dgm:prSet/>
      <dgm:spPr/>
      <dgm:t>
        <a:bodyPr/>
        <a:lstStyle/>
        <a:p>
          <a:endParaRPr lang="en-US"/>
        </a:p>
      </dgm:t>
    </dgm:pt>
    <dgm:pt modelId="{4302C6C5-9ADC-4CD6-BF30-A7D047F3ABB4}">
      <dgm:prSet phldrT="[Text]"/>
      <dgm:spPr>
        <a:solidFill>
          <a:srgbClr val="C74D1F"/>
        </a:solidFill>
      </dgm:spPr>
      <dgm:t>
        <a:bodyPr/>
        <a:lstStyle/>
        <a:p>
          <a:r>
            <a:rPr lang="en-US" dirty="0" smtClean="0"/>
            <a:t>Small Scale</a:t>
          </a:r>
        </a:p>
        <a:p>
          <a:r>
            <a:rPr lang="en-US" dirty="0" smtClean="0"/>
            <a:t>Less Revenue Generation</a:t>
          </a:r>
          <a:endParaRPr lang="en-US" dirty="0"/>
        </a:p>
      </dgm:t>
    </dgm:pt>
    <dgm:pt modelId="{2649F780-CD94-4DB7-8725-6B8AF248B429}" type="parTrans" cxnId="{EE6188C9-D795-4019-B661-7D17D1F18012}">
      <dgm:prSet/>
      <dgm:spPr/>
      <dgm:t>
        <a:bodyPr/>
        <a:lstStyle/>
        <a:p>
          <a:endParaRPr lang="en-US"/>
        </a:p>
      </dgm:t>
    </dgm:pt>
    <dgm:pt modelId="{D21BFA60-1F99-4FC3-85C3-9C187618FD67}" type="sibTrans" cxnId="{EE6188C9-D795-4019-B661-7D17D1F18012}">
      <dgm:prSet/>
      <dgm:spPr/>
      <dgm:t>
        <a:bodyPr/>
        <a:lstStyle/>
        <a:p>
          <a:endParaRPr lang="en-US"/>
        </a:p>
      </dgm:t>
    </dgm:pt>
    <dgm:pt modelId="{DF955438-7668-4A08-A6B2-8CC08585FBB7}">
      <dgm:prSet phldrT="[Text]"/>
      <dgm:spPr>
        <a:solidFill>
          <a:srgbClr val="90C13E"/>
        </a:solidFill>
      </dgm:spPr>
      <dgm:t>
        <a:bodyPr/>
        <a:lstStyle/>
        <a:p>
          <a:r>
            <a:rPr lang="en-US" dirty="0" smtClean="0"/>
            <a:t>Small Scale</a:t>
          </a:r>
        </a:p>
        <a:p>
          <a:r>
            <a:rPr lang="en-US" dirty="0" smtClean="0"/>
            <a:t>More Revenue Generation</a:t>
          </a:r>
          <a:endParaRPr lang="en-US" dirty="0"/>
        </a:p>
      </dgm:t>
    </dgm:pt>
    <dgm:pt modelId="{70CE2691-0F48-4A4B-9F30-D608829E9668}" type="parTrans" cxnId="{6E3A4F59-26A8-4B87-9B2F-D231737AF8DD}">
      <dgm:prSet/>
      <dgm:spPr/>
      <dgm:t>
        <a:bodyPr/>
        <a:lstStyle/>
        <a:p>
          <a:endParaRPr lang="en-US"/>
        </a:p>
      </dgm:t>
    </dgm:pt>
    <dgm:pt modelId="{7D0D77C3-062B-46E1-A624-A537FE444533}" type="sibTrans" cxnId="{6E3A4F59-26A8-4B87-9B2F-D231737AF8DD}">
      <dgm:prSet/>
      <dgm:spPr/>
      <dgm:t>
        <a:bodyPr/>
        <a:lstStyle/>
        <a:p>
          <a:endParaRPr lang="en-US"/>
        </a:p>
      </dgm:t>
    </dgm:pt>
    <dgm:pt modelId="{A3200249-FC37-451B-B5A7-35FCCE48DD16}" type="pres">
      <dgm:prSet presAssocID="{BC9FFA1E-8FBD-44A9-A12D-CEE150EE09E9}" presName="matrix" presStyleCnt="0">
        <dgm:presLayoutVars>
          <dgm:chMax val="1"/>
          <dgm:dir/>
          <dgm:resizeHandles val="exact"/>
        </dgm:presLayoutVars>
      </dgm:prSet>
      <dgm:spPr/>
      <dgm:t>
        <a:bodyPr/>
        <a:lstStyle/>
        <a:p>
          <a:endParaRPr lang="en-US"/>
        </a:p>
      </dgm:t>
    </dgm:pt>
    <dgm:pt modelId="{B4F00B44-421C-428D-A567-8B231C34F6E6}" type="pres">
      <dgm:prSet presAssocID="{BC9FFA1E-8FBD-44A9-A12D-CEE150EE09E9}" presName="diamond" presStyleLbl="bgShp" presStyleIdx="0" presStyleCnt="1"/>
      <dgm:spPr>
        <a:solidFill>
          <a:schemeClr val="bg1">
            <a:lumMod val="85000"/>
            <a:alpha val="75000"/>
          </a:schemeClr>
        </a:solidFill>
      </dgm:spPr>
    </dgm:pt>
    <dgm:pt modelId="{C7589E3F-DD92-49A3-8053-FEAC56362D5A}" type="pres">
      <dgm:prSet presAssocID="{BC9FFA1E-8FBD-44A9-A12D-CEE150EE09E9}" presName="quad1" presStyleLbl="node1" presStyleIdx="0" presStyleCnt="4">
        <dgm:presLayoutVars>
          <dgm:chMax val="0"/>
          <dgm:chPref val="0"/>
          <dgm:bulletEnabled val="1"/>
        </dgm:presLayoutVars>
      </dgm:prSet>
      <dgm:spPr/>
      <dgm:t>
        <a:bodyPr/>
        <a:lstStyle/>
        <a:p>
          <a:endParaRPr lang="en-US"/>
        </a:p>
      </dgm:t>
    </dgm:pt>
    <dgm:pt modelId="{F5042EB9-ABD8-4289-9217-D7A4DEC81E64}" type="pres">
      <dgm:prSet presAssocID="{BC9FFA1E-8FBD-44A9-A12D-CEE150EE09E9}" presName="quad2" presStyleLbl="node1" presStyleIdx="1" presStyleCnt="4">
        <dgm:presLayoutVars>
          <dgm:chMax val="0"/>
          <dgm:chPref val="0"/>
          <dgm:bulletEnabled val="1"/>
        </dgm:presLayoutVars>
      </dgm:prSet>
      <dgm:spPr/>
      <dgm:t>
        <a:bodyPr/>
        <a:lstStyle/>
        <a:p>
          <a:endParaRPr lang="en-US"/>
        </a:p>
      </dgm:t>
    </dgm:pt>
    <dgm:pt modelId="{9A562301-3B62-40CA-95D3-0912EDF2728E}" type="pres">
      <dgm:prSet presAssocID="{BC9FFA1E-8FBD-44A9-A12D-CEE150EE09E9}" presName="quad3" presStyleLbl="node1" presStyleIdx="2" presStyleCnt="4">
        <dgm:presLayoutVars>
          <dgm:chMax val="0"/>
          <dgm:chPref val="0"/>
          <dgm:bulletEnabled val="1"/>
        </dgm:presLayoutVars>
      </dgm:prSet>
      <dgm:spPr/>
      <dgm:t>
        <a:bodyPr/>
        <a:lstStyle/>
        <a:p>
          <a:endParaRPr lang="en-US"/>
        </a:p>
      </dgm:t>
    </dgm:pt>
    <dgm:pt modelId="{F11681F9-0BCB-4697-B7EC-D5C1212D2DB3}" type="pres">
      <dgm:prSet presAssocID="{BC9FFA1E-8FBD-44A9-A12D-CEE150EE09E9}" presName="quad4" presStyleLbl="node1" presStyleIdx="3" presStyleCnt="4">
        <dgm:presLayoutVars>
          <dgm:chMax val="0"/>
          <dgm:chPref val="0"/>
          <dgm:bulletEnabled val="1"/>
        </dgm:presLayoutVars>
      </dgm:prSet>
      <dgm:spPr/>
      <dgm:t>
        <a:bodyPr/>
        <a:lstStyle/>
        <a:p>
          <a:endParaRPr lang="en-US"/>
        </a:p>
      </dgm:t>
    </dgm:pt>
  </dgm:ptLst>
  <dgm:cxnLst>
    <dgm:cxn modelId="{46D6ECCC-B6D7-4D06-B421-CC00F0687196}" srcId="{BC9FFA1E-8FBD-44A9-A12D-CEE150EE09E9}" destId="{F30BBC9C-D031-458D-9B33-74CAAC27777C}" srcOrd="1" destOrd="0" parTransId="{535EAB15-192F-4C9B-96D4-FA008BCAF2C4}" sibTransId="{EB45A2C0-D78C-46CB-A964-91AA0405E05C}"/>
    <dgm:cxn modelId="{A8973AEA-A7C6-4A76-9529-70089938F6DD}" type="presOf" srcId="{4302C6C5-9ADC-4CD6-BF30-A7D047F3ABB4}" destId="{9A562301-3B62-40CA-95D3-0912EDF2728E}" srcOrd="0" destOrd="0" presId="urn:microsoft.com/office/officeart/2005/8/layout/matrix3"/>
    <dgm:cxn modelId="{D4A98D4C-8EE6-434A-9E20-25E57685C9D6}" type="presOf" srcId="{B64BBA14-3EF6-4B24-ACDD-9A20BC990D97}" destId="{C7589E3F-DD92-49A3-8053-FEAC56362D5A}" srcOrd="0" destOrd="0" presId="urn:microsoft.com/office/officeart/2005/8/layout/matrix3"/>
    <dgm:cxn modelId="{EE6188C9-D795-4019-B661-7D17D1F18012}" srcId="{BC9FFA1E-8FBD-44A9-A12D-CEE150EE09E9}" destId="{4302C6C5-9ADC-4CD6-BF30-A7D047F3ABB4}" srcOrd="2" destOrd="0" parTransId="{2649F780-CD94-4DB7-8725-6B8AF248B429}" sibTransId="{D21BFA60-1F99-4FC3-85C3-9C187618FD67}"/>
    <dgm:cxn modelId="{6E3A4F59-26A8-4B87-9B2F-D231737AF8DD}" srcId="{BC9FFA1E-8FBD-44A9-A12D-CEE150EE09E9}" destId="{DF955438-7668-4A08-A6B2-8CC08585FBB7}" srcOrd="3" destOrd="0" parTransId="{70CE2691-0F48-4A4B-9F30-D608829E9668}" sibTransId="{7D0D77C3-062B-46E1-A624-A537FE444533}"/>
    <dgm:cxn modelId="{31AA7D67-4911-4A09-B6B6-CD9AD02D47F5}" type="presOf" srcId="{DF955438-7668-4A08-A6B2-8CC08585FBB7}" destId="{F11681F9-0BCB-4697-B7EC-D5C1212D2DB3}" srcOrd="0" destOrd="0" presId="urn:microsoft.com/office/officeart/2005/8/layout/matrix3"/>
    <dgm:cxn modelId="{68CEE535-017E-4577-A64E-6BA74528ACC3}" type="presOf" srcId="{F30BBC9C-D031-458D-9B33-74CAAC27777C}" destId="{F5042EB9-ABD8-4289-9217-D7A4DEC81E64}" srcOrd="0" destOrd="0" presId="urn:microsoft.com/office/officeart/2005/8/layout/matrix3"/>
    <dgm:cxn modelId="{A68B3BC2-F631-44D4-8062-DA77477A84D3}" type="presOf" srcId="{BC9FFA1E-8FBD-44A9-A12D-CEE150EE09E9}" destId="{A3200249-FC37-451B-B5A7-35FCCE48DD16}" srcOrd="0" destOrd="0" presId="urn:microsoft.com/office/officeart/2005/8/layout/matrix3"/>
    <dgm:cxn modelId="{A65CDC3A-5551-4EFA-9E63-60DA7E0EA145}" srcId="{BC9FFA1E-8FBD-44A9-A12D-CEE150EE09E9}" destId="{B64BBA14-3EF6-4B24-ACDD-9A20BC990D97}" srcOrd="0" destOrd="0" parTransId="{15ECC9B4-87F5-44D4-9DE9-B366DFDDD5A2}" sibTransId="{2BFCAF8A-08A9-4072-A7E2-856C35F18A40}"/>
    <dgm:cxn modelId="{33E78E76-B569-404C-8CC4-A90555964477}" type="presParOf" srcId="{A3200249-FC37-451B-B5A7-35FCCE48DD16}" destId="{B4F00B44-421C-428D-A567-8B231C34F6E6}" srcOrd="0" destOrd="0" presId="urn:microsoft.com/office/officeart/2005/8/layout/matrix3"/>
    <dgm:cxn modelId="{6CD4767A-AFF9-46D7-A17C-A4FECD6B6D08}" type="presParOf" srcId="{A3200249-FC37-451B-B5A7-35FCCE48DD16}" destId="{C7589E3F-DD92-49A3-8053-FEAC56362D5A}" srcOrd="1" destOrd="0" presId="urn:microsoft.com/office/officeart/2005/8/layout/matrix3"/>
    <dgm:cxn modelId="{C73F7404-A974-4503-8AEC-684D46B818AA}" type="presParOf" srcId="{A3200249-FC37-451B-B5A7-35FCCE48DD16}" destId="{F5042EB9-ABD8-4289-9217-D7A4DEC81E64}" srcOrd="2" destOrd="0" presId="urn:microsoft.com/office/officeart/2005/8/layout/matrix3"/>
    <dgm:cxn modelId="{76382A1E-B002-42AD-9960-991B2177BAAC}" type="presParOf" srcId="{A3200249-FC37-451B-B5A7-35FCCE48DD16}" destId="{9A562301-3B62-40CA-95D3-0912EDF2728E}" srcOrd="3" destOrd="0" presId="urn:microsoft.com/office/officeart/2005/8/layout/matrix3"/>
    <dgm:cxn modelId="{44DEE02C-3AF2-4C48-8D19-4A0F390D74C7}" type="presParOf" srcId="{A3200249-FC37-451B-B5A7-35FCCE48DD16}" destId="{F11681F9-0BCB-4697-B7EC-D5C1212D2DB3}"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99416C-1942-4F79-813F-7C1F40B469C9}"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7E87E868-7ECE-4A5C-A946-84FCBD0D0C16}">
      <dgm:prSet phldrT="[Text]" custT="1"/>
      <dgm:spPr>
        <a:solidFill>
          <a:srgbClr val="7B0A6B"/>
        </a:solidFill>
      </dgm:spPr>
      <dgm:t>
        <a:bodyPr/>
        <a:lstStyle/>
        <a:p>
          <a:r>
            <a:rPr lang="en-US" sz="2000" dirty="0" smtClean="0"/>
            <a:t>Pooled Vehicle </a:t>
          </a:r>
          <a:r>
            <a:rPr lang="en-US" sz="1600" dirty="0" smtClean="0"/>
            <a:t>(Fund; Holding Company; SIB/DIB)</a:t>
          </a:r>
          <a:endParaRPr lang="en-US" sz="1600" dirty="0"/>
        </a:p>
      </dgm:t>
    </dgm:pt>
    <dgm:pt modelId="{B017BA3F-91EC-41F4-A590-3FE8368AEFDD}" type="parTrans" cxnId="{4657CFC1-EADA-4C89-90C9-2E6A4BF151BA}">
      <dgm:prSet/>
      <dgm:spPr/>
      <dgm:t>
        <a:bodyPr/>
        <a:lstStyle/>
        <a:p>
          <a:endParaRPr lang="en-US"/>
        </a:p>
      </dgm:t>
    </dgm:pt>
    <dgm:pt modelId="{A7C35541-6548-4298-9D61-593B7A2E50CE}" type="sibTrans" cxnId="{4657CFC1-EADA-4C89-90C9-2E6A4BF151BA}">
      <dgm:prSet/>
      <dgm:spPr/>
      <dgm:t>
        <a:bodyPr/>
        <a:lstStyle/>
        <a:p>
          <a:endParaRPr lang="en-US"/>
        </a:p>
      </dgm:t>
    </dgm:pt>
    <dgm:pt modelId="{A3014172-F30C-42F1-931F-DC5ABBE97AA5}">
      <dgm:prSet phldrT="[Text]"/>
      <dgm:spPr/>
      <dgm:t>
        <a:bodyPr/>
        <a:lstStyle/>
        <a:p>
          <a:r>
            <a:rPr lang="en-US" dirty="0" smtClean="0"/>
            <a:t>Grants</a:t>
          </a:r>
          <a:endParaRPr lang="en-US" dirty="0"/>
        </a:p>
      </dgm:t>
    </dgm:pt>
    <dgm:pt modelId="{24F06980-A8B3-4722-8A76-A029FCA3629C}" type="parTrans" cxnId="{C9D884C2-828D-4630-8948-A884AA01B078}">
      <dgm:prSet/>
      <dgm:spPr/>
      <dgm:t>
        <a:bodyPr/>
        <a:lstStyle/>
        <a:p>
          <a:endParaRPr lang="en-US"/>
        </a:p>
      </dgm:t>
    </dgm:pt>
    <dgm:pt modelId="{EB817DCD-C999-44DC-B649-18196914F571}" type="sibTrans" cxnId="{C9D884C2-828D-4630-8948-A884AA01B078}">
      <dgm:prSet/>
      <dgm:spPr/>
      <dgm:t>
        <a:bodyPr/>
        <a:lstStyle/>
        <a:p>
          <a:endParaRPr lang="en-US"/>
        </a:p>
      </dgm:t>
    </dgm:pt>
    <dgm:pt modelId="{2425875A-F6AF-40F3-B131-E664A159DFE0}">
      <dgm:prSet phldrT="[Text]"/>
      <dgm:spPr/>
      <dgm:t>
        <a:bodyPr/>
        <a:lstStyle/>
        <a:p>
          <a:r>
            <a:rPr lang="en-US" dirty="0" smtClean="0"/>
            <a:t>Private Equity</a:t>
          </a:r>
          <a:endParaRPr lang="en-US" dirty="0"/>
        </a:p>
      </dgm:t>
    </dgm:pt>
    <dgm:pt modelId="{6023C9A6-B8EB-4743-958B-1F02380E180C}" type="parTrans" cxnId="{8468F1BC-69D0-44A9-8B76-4CE2F3AFDDDD}">
      <dgm:prSet/>
      <dgm:spPr/>
      <dgm:t>
        <a:bodyPr/>
        <a:lstStyle/>
        <a:p>
          <a:endParaRPr lang="en-US"/>
        </a:p>
      </dgm:t>
    </dgm:pt>
    <dgm:pt modelId="{B1506E1F-AC46-47FB-8273-E1309CFFAE34}" type="sibTrans" cxnId="{8468F1BC-69D0-44A9-8B76-4CE2F3AFDDDD}">
      <dgm:prSet/>
      <dgm:spPr/>
      <dgm:t>
        <a:bodyPr/>
        <a:lstStyle/>
        <a:p>
          <a:endParaRPr lang="en-US"/>
        </a:p>
      </dgm:t>
    </dgm:pt>
    <dgm:pt modelId="{072128B1-AE33-4ADE-972C-2A251A293A4E}">
      <dgm:prSet phldrT="[Text]"/>
      <dgm:spPr>
        <a:solidFill>
          <a:srgbClr val="CE8014"/>
        </a:solidFill>
      </dgm:spPr>
      <dgm:t>
        <a:bodyPr/>
        <a:lstStyle/>
        <a:p>
          <a:r>
            <a:rPr lang="en-US" dirty="0" smtClean="0"/>
            <a:t>AKDN and Partner Entities</a:t>
          </a:r>
          <a:endParaRPr lang="en-US" dirty="0"/>
        </a:p>
      </dgm:t>
    </dgm:pt>
    <dgm:pt modelId="{1582A155-E0BB-4EC4-82C3-3BF0859678A8}" type="parTrans" cxnId="{ECE83239-05AA-4C72-AAED-C215803137C2}">
      <dgm:prSet/>
      <dgm:spPr/>
      <dgm:t>
        <a:bodyPr/>
        <a:lstStyle/>
        <a:p>
          <a:endParaRPr lang="en-US"/>
        </a:p>
      </dgm:t>
    </dgm:pt>
    <dgm:pt modelId="{D81D4241-900B-48AF-A304-F35D34913C03}" type="sibTrans" cxnId="{ECE83239-05AA-4C72-AAED-C215803137C2}">
      <dgm:prSet/>
      <dgm:spPr/>
      <dgm:t>
        <a:bodyPr/>
        <a:lstStyle/>
        <a:p>
          <a:endParaRPr lang="en-US"/>
        </a:p>
      </dgm:t>
    </dgm:pt>
    <dgm:pt modelId="{C125C9FC-9225-4297-8134-16BBFF09CB8B}">
      <dgm:prSet phldrT="[Text]"/>
      <dgm:spPr/>
      <dgm:t>
        <a:bodyPr/>
        <a:lstStyle/>
        <a:p>
          <a:r>
            <a:rPr lang="en-US" dirty="0" smtClean="0"/>
            <a:t>Commercial Business</a:t>
          </a:r>
          <a:endParaRPr lang="en-US" dirty="0"/>
        </a:p>
      </dgm:t>
    </dgm:pt>
    <dgm:pt modelId="{98F75774-4732-4F10-B386-1C205DDFE793}" type="parTrans" cxnId="{0012B4A3-EB50-4B26-802B-A1075C38C1BC}">
      <dgm:prSet/>
      <dgm:spPr/>
      <dgm:t>
        <a:bodyPr/>
        <a:lstStyle/>
        <a:p>
          <a:endParaRPr lang="en-US"/>
        </a:p>
      </dgm:t>
    </dgm:pt>
    <dgm:pt modelId="{538F19EE-D1FD-4318-B371-293FEEFA8A4C}" type="sibTrans" cxnId="{0012B4A3-EB50-4B26-802B-A1075C38C1BC}">
      <dgm:prSet/>
      <dgm:spPr/>
      <dgm:t>
        <a:bodyPr/>
        <a:lstStyle/>
        <a:p>
          <a:endParaRPr lang="en-US"/>
        </a:p>
      </dgm:t>
    </dgm:pt>
    <dgm:pt modelId="{C7E819B7-7057-4509-BA6E-155210547FF4}">
      <dgm:prSet phldrT="[Text]"/>
      <dgm:spPr/>
      <dgm:t>
        <a:bodyPr/>
        <a:lstStyle/>
        <a:p>
          <a:r>
            <a:rPr lang="en-US" dirty="0" smtClean="0"/>
            <a:t>Local Civil Society</a:t>
          </a:r>
          <a:endParaRPr lang="en-US" dirty="0"/>
        </a:p>
      </dgm:t>
    </dgm:pt>
    <dgm:pt modelId="{2E8E8848-96DE-4EDA-ADD0-DAF61A4D66D0}" type="parTrans" cxnId="{D0F383BA-DFA6-46CB-BFF7-C451BF0CE38E}">
      <dgm:prSet/>
      <dgm:spPr/>
      <dgm:t>
        <a:bodyPr/>
        <a:lstStyle/>
        <a:p>
          <a:endParaRPr lang="en-US"/>
        </a:p>
      </dgm:t>
    </dgm:pt>
    <dgm:pt modelId="{FD7E0D08-5946-4C77-B5A6-8EC5AE2E72EE}" type="sibTrans" cxnId="{D0F383BA-DFA6-46CB-BFF7-C451BF0CE38E}">
      <dgm:prSet/>
      <dgm:spPr/>
      <dgm:t>
        <a:bodyPr/>
        <a:lstStyle/>
        <a:p>
          <a:endParaRPr lang="en-US"/>
        </a:p>
      </dgm:t>
    </dgm:pt>
    <dgm:pt modelId="{26EF498A-9DFD-47B0-95A4-46AF5C8A2046}">
      <dgm:prSet phldrT="[Text]"/>
      <dgm:spPr>
        <a:solidFill>
          <a:srgbClr val="00A4A8"/>
        </a:solidFill>
      </dgm:spPr>
      <dgm:t>
        <a:bodyPr/>
        <a:lstStyle/>
        <a:p>
          <a:r>
            <a:rPr lang="en-US" dirty="0" smtClean="0"/>
            <a:t>Beneficiaries</a:t>
          </a:r>
          <a:endParaRPr lang="en-US" dirty="0"/>
        </a:p>
      </dgm:t>
    </dgm:pt>
    <dgm:pt modelId="{3157AC85-B584-4963-B894-FDDBF0A3E14F}" type="parTrans" cxnId="{A9E4E7D1-073F-403D-A257-680D5274D31C}">
      <dgm:prSet/>
      <dgm:spPr/>
      <dgm:t>
        <a:bodyPr/>
        <a:lstStyle/>
        <a:p>
          <a:endParaRPr lang="en-US"/>
        </a:p>
      </dgm:t>
    </dgm:pt>
    <dgm:pt modelId="{1DC6FC05-E1D4-4F1E-8B2F-018123833D4C}" type="sibTrans" cxnId="{A9E4E7D1-073F-403D-A257-680D5274D31C}">
      <dgm:prSet/>
      <dgm:spPr/>
      <dgm:t>
        <a:bodyPr/>
        <a:lstStyle/>
        <a:p>
          <a:endParaRPr lang="en-US"/>
        </a:p>
      </dgm:t>
    </dgm:pt>
    <dgm:pt modelId="{93C84A96-0B0A-4185-A9F5-3C99071F7D25}">
      <dgm:prSet phldrT="[Text]"/>
      <dgm:spPr/>
      <dgm:t>
        <a:bodyPr/>
        <a:lstStyle/>
        <a:p>
          <a:r>
            <a:rPr lang="en-US" dirty="0" smtClean="0"/>
            <a:t>Entrepreneurs</a:t>
          </a:r>
          <a:endParaRPr lang="en-US" dirty="0"/>
        </a:p>
      </dgm:t>
    </dgm:pt>
    <dgm:pt modelId="{76E1B533-91F3-4456-83CB-F63DB111AFBF}" type="parTrans" cxnId="{3D1FDD35-1B57-42DC-BE82-D6C4572B5D42}">
      <dgm:prSet/>
      <dgm:spPr/>
      <dgm:t>
        <a:bodyPr/>
        <a:lstStyle/>
        <a:p>
          <a:endParaRPr lang="en-US"/>
        </a:p>
      </dgm:t>
    </dgm:pt>
    <dgm:pt modelId="{20A5F107-B992-44B4-A489-FFAE26520711}" type="sibTrans" cxnId="{3D1FDD35-1B57-42DC-BE82-D6C4572B5D42}">
      <dgm:prSet/>
      <dgm:spPr/>
      <dgm:t>
        <a:bodyPr/>
        <a:lstStyle/>
        <a:p>
          <a:endParaRPr lang="en-US"/>
        </a:p>
      </dgm:t>
    </dgm:pt>
    <dgm:pt modelId="{E2008EDF-1B44-4B52-9927-E149FEC62EC0}">
      <dgm:prSet phldrT="[Text]"/>
      <dgm:spPr/>
      <dgm:t>
        <a:bodyPr/>
        <a:lstStyle/>
        <a:p>
          <a:r>
            <a:rPr lang="en-US" dirty="0" smtClean="0"/>
            <a:t>Women</a:t>
          </a:r>
          <a:endParaRPr lang="en-US" dirty="0"/>
        </a:p>
      </dgm:t>
    </dgm:pt>
    <dgm:pt modelId="{603138D9-1217-4411-AC13-330A42D346AD}" type="parTrans" cxnId="{F5EBC2D4-713D-4909-B3BB-94303F426512}">
      <dgm:prSet/>
      <dgm:spPr/>
      <dgm:t>
        <a:bodyPr/>
        <a:lstStyle/>
        <a:p>
          <a:endParaRPr lang="en-US"/>
        </a:p>
      </dgm:t>
    </dgm:pt>
    <dgm:pt modelId="{5243B4E4-1F07-4B93-8E8F-61E8A6F3B1C0}" type="sibTrans" cxnId="{F5EBC2D4-713D-4909-B3BB-94303F426512}">
      <dgm:prSet/>
      <dgm:spPr/>
      <dgm:t>
        <a:bodyPr/>
        <a:lstStyle/>
        <a:p>
          <a:endParaRPr lang="en-US"/>
        </a:p>
      </dgm:t>
    </dgm:pt>
    <dgm:pt modelId="{FFA3EC9A-37D4-45F1-AAEE-9CDBC403975C}">
      <dgm:prSet/>
      <dgm:spPr/>
      <dgm:t>
        <a:bodyPr/>
        <a:lstStyle/>
        <a:p>
          <a:r>
            <a:rPr lang="en-US" dirty="0" smtClean="0"/>
            <a:t>Institutional Investment</a:t>
          </a:r>
          <a:endParaRPr lang="en-US" dirty="0"/>
        </a:p>
      </dgm:t>
    </dgm:pt>
    <dgm:pt modelId="{80E73DDE-0F1B-40EF-8882-38A17B12DEC1}" type="parTrans" cxnId="{60A7082A-74F1-4784-9E1F-6A640F0AB37E}">
      <dgm:prSet/>
      <dgm:spPr/>
      <dgm:t>
        <a:bodyPr/>
        <a:lstStyle/>
        <a:p>
          <a:endParaRPr lang="en-US"/>
        </a:p>
      </dgm:t>
    </dgm:pt>
    <dgm:pt modelId="{512D6CF6-36C1-40B4-BB78-4019381BC9B6}" type="sibTrans" cxnId="{60A7082A-74F1-4784-9E1F-6A640F0AB37E}">
      <dgm:prSet/>
      <dgm:spPr/>
      <dgm:t>
        <a:bodyPr/>
        <a:lstStyle/>
        <a:p>
          <a:endParaRPr lang="en-US"/>
        </a:p>
      </dgm:t>
    </dgm:pt>
    <dgm:pt modelId="{938202B3-7F5B-45AD-9981-DCB86B5DFC50}">
      <dgm:prSet/>
      <dgm:spPr/>
      <dgm:t>
        <a:bodyPr/>
        <a:lstStyle/>
        <a:p>
          <a:r>
            <a:rPr lang="en-US" dirty="0" smtClean="0"/>
            <a:t>Debt</a:t>
          </a:r>
          <a:endParaRPr lang="en-US" dirty="0"/>
        </a:p>
      </dgm:t>
    </dgm:pt>
    <dgm:pt modelId="{4A3E1A3D-8E2A-48D1-A135-96B5713D5932}" type="parTrans" cxnId="{A8E85577-CE73-4B84-9C9B-435140A40A1C}">
      <dgm:prSet/>
      <dgm:spPr/>
      <dgm:t>
        <a:bodyPr/>
        <a:lstStyle/>
        <a:p>
          <a:endParaRPr lang="en-US"/>
        </a:p>
      </dgm:t>
    </dgm:pt>
    <dgm:pt modelId="{FDD89B2E-19BB-472A-810E-398598782588}" type="sibTrans" cxnId="{A8E85577-CE73-4B84-9C9B-435140A40A1C}">
      <dgm:prSet/>
      <dgm:spPr/>
      <dgm:t>
        <a:bodyPr/>
        <a:lstStyle/>
        <a:p>
          <a:endParaRPr lang="en-US"/>
        </a:p>
      </dgm:t>
    </dgm:pt>
    <dgm:pt modelId="{439B7FBA-AA4E-4598-BDB3-78AD1F0064C2}">
      <dgm:prSet/>
      <dgm:spPr/>
      <dgm:t>
        <a:bodyPr/>
        <a:lstStyle/>
        <a:p>
          <a:r>
            <a:rPr lang="en-US" dirty="0" smtClean="0"/>
            <a:t>Health and Education Institutions</a:t>
          </a:r>
          <a:endParaRPr lang="en-US" dirty="0"/>
        </a:p>
      </dgm:t>
    </dgm:pt>
    <dgm:pt modelId="{D0F85A8C-D28B-4DD3-A15A-4931DF9396AD}" type="parTrans" cxnId="{4638DC12-FB83-49D0-9A69-601202845272}">
      <dgm:prSet/>
      <dgm:spPr/>
      <dgm:t>
        <a:bodyPr/>
        <a:lstStyle/>
        <a:p>
          <a:endParaRPr lang="en-US"/>
        </a:p>
      </dgm:t>
    </dgm:pt>
    <dgm:pt modelId="{4F8041F7-E182-4DFE-9599-2B3513484376}" type="sibTrans" cxnId="{4638DC12-FB83-49D0-9A69-601202845272}">
      <dgm:prSet/>
      <dgm:spPr/>
      <dgm:t>
        <a:bodyPr/>
        <a:lstStyle/>
        <a:p>
          <a:endParaRPr lang="en-US"/>
        </a:p>
      </dgm:t>
    </dgm:pt>
    <dgm:pt modelId="{AE08E4DA-BD55-41B6-BA4C-7EF79226D2DA}">
      <dgm:prSet/>
      <dgm:spPr/>
      <dgm:t>
        <a:bodyPr/>
        <a:lstStyle/>
        <a:p>
          <a:r>
            <a:rPr lang="en-US" dirty="0" smtClean="0"/>
            <a:t>Social Enterprise</a:t>
          </a:r>
          <a:endParaRPr lang="en-US" dirty="0"/>
        </a:p>
      </dgm:t>
    </dgm:pt>
    <dgm:pt modelId="{C6D99667-E960-4C4B-8160-FFC691BD65DC}" type="parTrans" cxnId="{CEABB9AE-6B8E-4BF6-997C-6F04274EC2C7}">
      <dgm:prSet/>
      <dgm:spPr/>
      <dgm:t>
        <a:bodyPr/>
        <a:lstStyle/>
        <a:p>
          <a:endParaRPr lang="en-US"/>
        </a:p>
      </dgm:t>
    </dgm:pt>
    <dgm:pt modelId="{9AEF48D6-A0F9-4F71-8D94-87952B2E8E7C}" type="sibTrans" cxnId="{CEABB9AE-6B8E-4BF6-997C-6F04274EC2C7}">
      <dgm:prSet/>
      <dgm:spPr/>
      <dgm:t>
        <a:bodyPr/>
        <a:lstStyle/>
        <a:p>
          <a:endParaRPr lang="en-US"/>
        </a:p>
      </dgm:t>
    </dgm:pt>
    <dgm:pt modelId="{23E0929B-198F-4BEF-A8A4-32A9E124CD6A}">
      <dgm:prSet/>
      <dgm:spPr/>
      <dgm:t>
        <a:bodyPr/>
        <a:lstStyle/>
        <a:p>
          <a:r>
            <a:rPr lang="en-US" dirty="0" smtClean="0"/>
            <a:t>Future Local Leaders</a:t>
          </a:r>
          <a:endParaRPr lang="en-US" dirty="0"/>
        </a:p>
      </dgm:t>
    </dgm:pt>
    <dgm:pt modelId="{68402540-741F-4BEE-9700-D79E5F4445B5}" type="parTrans" cxnId="{A0BE709F-C06B-434A-B94B-4A6AFAD2C26E}">
      <dgm:prSet/>
      <dgm:spPr/>
      <dgm:t>
        <a:bodyPr/>
        <a:lstStyle/>
        <a:p>
          <a:endParaRPr lang="en-US"/>
        </a:p>
      </dgm:t>
    </dgm:pt>
    <dgm:pt modelId="{1B91CEBE-75AC-476B-BBEC-A00401C78B9B}" type="sibTrans" cxnId="{A0BE709F-C06B-434A-B94B-4A6AFAD2C26E}">
      <dgm:prSet/>
      <dgm:spPr/>
      <dgm:t>
        <a:bodyPr/>
        <a:lstStyle/>
        <a:p>
          <a:endParaRPr lang="en-US"/>
        </a:p>
      </dgm:t>
    </dgm:pt>
    <dgm:pt modelId="{BAD38722-ED6E-4650-AF2C-BD6E6063479B}">
      <dgm:prSet/>
      <dgm:spPr/>
      <dgm:t>
        <a:bodyPr/>
        <a:lstStyle/>
        <a:p>
          <a:r>
            <a:rPr lang="en-US" dirty="0" smtClean="0"/>
            <a:t>Base of the Pyramid</a:t>
          </a:r>
          <a:endParaRPr lang="en-US" dirty="0"/>
        </a:p>
      </dgm:t>
    </dgm:pt>
    <dgm:pt modelId="{2DCB7CD0-DA59-4432-80AE-1842EE12518F}" type="parTrans" cxnId="{1C554DDA-9D38-44B6-9F34-C4DB0D5989EB}">
      <dgm:prSet/>
      <dgm:spPr/>
      <dgm:t>
        <a:bodyPr/>
        <a:lstStyle/>
        <a:p>
          <a:endParaRPr lang="en-US"/>
        </a:p>
      </dgm:t>
    </dgm:pt>
    <dgm:pt modelId="{F9839CB9-D903-49BD-8503-7E53A2F89621}" type="sibTrans" cxnId="{1C554DDA-9D38-44B6-9F34-C4DB0D5989EB}">
      <dgm:prSet/>
      <dgm:spPr/>
      <dgm:t>
        <a:bodyPr/>
        <a:lstStyle/>
        <a:p>
          <a:endParaRPr lang="en-US"/>
        </a:p>
      </dgm:t>
    </dgm:pt>
    <dgm:pt modelId="{041CC2D8-083A-493A-95E1-A987495CBA9E}" type="pres">
      <dgm:prSet presAssocID="{1999416C-1942-4F79-813F-7C1F40B469C9}" presName="Name0" presStyleCnt="0">
        <dgm:presLayoutVars>
          <dgm:dir/>
          <dgm:animLvl val="lvl"/>
          <dgm:resizeHandles val="exact"/>
        </dgm:presLayoutVars>
      </dgm:prSet>
      <dgm:spPr/>
      <dgm:t>
        <a:bodyPr/>
        <a:lstStyle/>
        <a:p>
          <a:endParaRPr lang="en-US"/>
        </a:p>
      </dgm:t>
    </dgm:pt>
    <dgm:pt modelId="{0BFAA7BB-6331-4711-BFAB-3E91891C25A3}" type="pres">
      <dgm:prSet presAssocID="{26EF498A-9DFD-47B0-95A4-46AF5C8A2046}" presName="boxAndChildren" presStyleCnt="0"/>
      <dgm:spPr/>
    </dgm:pt>
    <dgm:pt modelId="{79DE2C43-F5C8-4730-BE3A-AC3CCB3493B0}" type="pres">
      <dgm:prSet presAssocID="{26EF498A-9DFD-47B0-95A4-46AF5C8A2046}" presName="parentTextBox" presStyleLbl="node1" presStyleIdx="0" presStyleCnt="3"/>
      <dgm:spPr/>
      <dgm:t>
        <a:bodyPr/>
        <a:lstStyle/>
        <a:p>
          <a:endParaRPr lang="en-US"/>
        </a:p>
      </dgm:t>
    </dgm:pt>
    <dgm:pt modelId="{24532641-47A7-42F0-A9E8-BE3262EC25E7}" type="pres">
      <dgm:prSet presAssocID="{26EF498A-9DFD-47B0-95A4-46AF5C8A2046}" presName="entireBox" presStyleLbl="node1" presStyleIdx="0" presStyleCnt="3"/>
      <dgm:spPr/>
      <dgm:t>
        <a:bodyPr/>
        <a:lstStyle/>
        <a:p>
          <a:endParaRPr lang="en-US"/>
        </a:p>
      </dgm:t>
    </dgm:pt>
    <dgm:pt modelId="{601BDA0E-2527-46EE-BD26-10ABB4487A86}" type="pres">
      <dgm:prSet presAssocID="{26EF498A-9DFD-47B0-95A4-46AF5C8A2046}" presName="descendantBox" presStyleCnt="0"/>
      <dgm:spPr/>
    </dgm:pt>
    <dgm:pt modelId="{DC984CE3-1E9E-4A58-8418-B64029EEAC97}" type="pres">
      <dgm:prSet presAssocID="{93C84A96-0B0A-4185-A9F5-3C99071F7D25}" presName="childTextBox" presStyleLbl="fgAccFollowNode1" presStyleIdx="0" presStyleCnt="12">
        <dgm:presLayoutVars>
          <dgm:bulletEnabled val="1"/>
        </dgm:presLayoutVars>
      </dgm:prSet>
      <dgm:spPr/>
      <dgm:t>
        <a:bodyPr/>
        <a:lstStyle/>
        <a:p>
          <a:endParaRPr lang="en-US"/>
        </a:p>
      </dgm:t>
    </dgm:pt>
    <dgm:pt modelId="{B8A62D81-10EA-471E-A77E-7BAD2B898425}" type="pres">
      <dgm:prSet presAssocID="{BAD38722-ED6E-4650-AF2C-BD6E6063479B}" presName="childTextBox" presStyleLbl="fgAccFollowNode1" presStyleIdx="1" presStyleCnt="12">
        <dgm:presLayoutVars>
          <dgm:bulletEnabled val="1"/>
        </dgm:presLayoutVars>
      </dgm:prSet>
      <dgm:spPr/>
      <dgm:t>
        <a:bodyPr/>
        <a:lstStyle/>
        <a:p>
          <a:endParaRPr lang="en-US"/>
        </a:p>
      </dgm:t>
    </dgm:pt>
    <dgm:pt modelId="{B172D31D-F545-4C93-9048-48E1E9926590}" type="pres">
      <dgm:prSet presAssocID="{23E0929B-198F-4BEF-A8A4-32A9E124CD6A}" presName="childTextBox" presStyleLbl="fgAccFollowNode1" presStyleIdx="2" presStyleCnt="12">
        <dgm:presLayoutVars>
          <dgm:bulletEnabled val="1"/>
        </dgm:presLayoutVars>
      </dgm:prSet>
      <dgm:spPr/>
      <dgm:t>
        <a:bodyPr/>
        <a:lstStyle/>
        <a:p>
          <a:endParaRPr lang="en-US"/>
        </a:p>
      </dgm:t>
    </dgm:pt>
    <dgm:pt modelId="{2D41B26A-B0A7-48F6-861F-161ADFC5A953}" type="pres">
      <dgm:prSet presAssocID="{E2008EDF-1B44-4B52-9927-E149FEC62EC0}" presName="childTextBox" presStyleLbl="fgAccFollowNode1" presStyleIdx="3" presStyleCnt="12">
        <dgm:presLayoutVars>
          <dgm:bulletEnabled val="1"/>
        </dgm:presLayoutVars>
      </dgm:prSet>
      <dgm:spPr/>
      <dgm:t>
        <a:bodyPr/>
        <a:lstStyle/>
        <a:p>
          <a:endParaRPr lang="en-US"/>
        </a:p>
      </dgm:t>
    </dgm:pt>
    <dgm:pt modelId="{1A393F97-F16F-444D-A777-F0532B65F38B}" type="pres">
      <dgm:prSet presAssocID="{D81D4241-900B-48AF-A304-F35D34913C03}" presName="sp" presStyleCnt="0"/>
      <dgm:spPr/>
    </dgm:pt>
    <dgm:pt modelId="{442CA837-E9CB-4F92-A52F-FFD156E683A6}" type="pres">
      <dgm:prSet presAssocID="{072128B1-AE33-4ADE-972C-2A251A293A4E}" presName="arrowAndChildren" presStyleCnt="0"/>
      <dgm:spPr/>
    </dgm:pt>
    <dgm:pt modelId="{8A55812D-D8EC-43BB-8C35-AACCDFA96037}" type="pres">
      <dgm:prSet presAssocID="{072128B1-AE33-4ADE-972C-2A251A293A4E}" presName="parentTextArrow" presStyleLbl="node1" presStyleIdx="0" presStyleCnt="3"/>
      <dgm:spPr/>
      <dgm:t>
        <a:bodyPr/>
        <a:lstStyle/>
        <a:p>
          <a:endParaRPr lang="en-US"/>
        </a:p>
      </dgm:t>
    </dgm:pt>
    <dgm:pt modelId="{775DC585-776B-4BCE-B70A-B74D99A19080}" type="pres">
      <dgm:prSet presAssocID="{072128B1-AE33-4ADE-972C-2A251A293A4E}" presName="arrow" presStyleLbl="node1" presStyleIdx="1" presStyleCnt="3"/>
      <dgm:spPr/>
      <dgm:t>
        <a:bodyPr/>
        <a:lstStyle/>
        <a:p>
          <a:endParaRPr lang="en-US"/>
        </a:p>
      </dgm:t>
    </dgm:pt>
    <dgm:pt modelId="{7DA3BE5C-F0DE-498C-9B64-36C5EFF6C517}" type="pres">
      <dgm:prSet presAssocID="{072128B1-AE33-4ADE-972C-2A251A293A4E}" presName="descendantArrow" presStyleCnt="0"/>
      <dgm:spPr/>
    </dgm:pt>
    <dgm:pt modelId="{39A9CE77-8CD5-4012-8009-86CF0CF16F39}" type="pres">
      <dgm:prSet presAssocID="{AE08E4DA-BD55-41B6-BA4C-7EF79226D2DA}" presName="childTextArrow" presStyleLbl="fgAccFollowNode1" presStyleIdx="4" presStyleCnt="12">
        <dgm:presLayoutVars>
          <dgm:bulletEnabled val="1"/>
        </dgm:presLayoutVars>
      </dgm:prSet>
      <dgm:spPr/>
      <dgm:t>
        <a:bodyPr/>
        <a:lstStyle/>
        <a:p>
          <a:endParaRPr lang="en-US"/>
        </a:p>
      </dgm:t>
    </dgm:pt>
    <dgm:pt modelId="{86F244B1-307E-4FDD-A428-613B222B5178}" type="pres">
      <dgm:prSet presAssocID="{439B7FBA-AA4E-4598-BDB3-78AD1F0064C2}" presName="childTextArrow" presStyleLbl="fgAccFollowNode1" presStyleIdx="5" presStyleCnt="12">
        <dgm:presLayoutVars>
          <dgm:bulletEnabled val="1"/>
        </dgm:presLayoutVars>
      </dgm:prSet>
      <dgm:spPr/>
      <dgm:t>
        <a:bodyPr/>
        <a:lstStyle/>
        <a:p>
          <a:endParaRPr lang="en-US"/>
        </a:p>
      </dgm:t>
    </dgm:pt>
    <dgm:pt modelId="{BC601471-872C-4C4B-8F06-6A7A071AB453}" type="pres">
      <dgm:prSet presAssocID="{C125C9FC-9225-4297-8134-16BBFF09CB8B}" presName="childTextArrow" presStyleLbl="fgAccFollowNode1" presStyleIdx="6" presStyleCnt="12">
        <dgm:presLayoutVars>
          <dgm:bulletEnabled val="1"/>
        </dgm:presLayoutVars>
      </dgm:prSet>
      <dgm:spPr/>
      <dgm:t>
        <a:bodyPr/>
        <a:lstStyle/>
        <a:p>
          <a:endParaRPr lang="en-US"/>
        </a:p>
      </dgm:t>
    </dgm:pt>
    <dgm:pt modelId="{FDF1E947-7333-4311-9B48-A81A0103EE20}" type="pres">
      <dgm:prSet presAssocID="{C7E819B7-7057-4509-BA6E-155210547FF4}" presName="childTextArrow" presStyleLbl="fgAccFollowNode1" presStyleIdx="7" presStyleCnt="12">
        <dgm:presLayoutVars>
          <dgm:bulletEnabled val="1"/>
        </dgm:presLayoutVars>
      </dgm:prSet>
      <dgm:spPr/>
      <dgm:t>
        <a:bodyPr/>
        <a:lstStyle/>
        <a:p>
          <a:endParaRPr lang="en-US"/>
        </a:p>
      </dgm:t>
    </dgm:pt>
    <dgm:pt modelId="{70E0BB85-6852-4E41-BDBA-C4AB62414BF7}" type="pres">
      <dgm:prSet presAssocID="{A7C35541-6548-4298-9D61-593B7A2E50CE}" presName="sp" presStyleCnt="0"/>
      <dgm:spPr/>
    </dgm:pt>
    <dgm:pt modelId="{E4D323F6-15C2-43FC-88C9-4FED21892711}" type="pres">
      <dgm:prSet presAssocID="{7E87E868-7ECE-4A5C-A946-84FCBD0D0C16}" presName="arrowAndChildren" presStyleCnt="0"/>
      <dgm:spPr/>
    </dgm:pt>
    <dgm:pt modelId="{A3D8B916-A1A7-4641-A14B-C8055841FC34}" type="pres">
      <dgm:prSet presAssocID="{7E87E868-7ECE-4A5C-A946-84FCBD0D0C16}" presName="parentTextArrow" presStyleLbl="node1" presStyleIdx="1" presStyleCnt="3"/>
      <dgm:spPr/>
      <dgm:t>
        <a:bodyPr/>
        <a:lstStyle/>
        <a:p>
          <a:endParaRPr lang="en-US"/>
        </a:p>
      </dgm:t>
    </dgm:pt>
    <dgm:pt modelId="{19AED7DF-44C7-4815-BCF5-023389B64E49}" type="pres">
      <dgm:prSet presAssocID="{7E87E868-7ECE-4A5C-A946-84FCBD0D0C16}" presName="arrow" presStyleLbl="node1" presStyleIdx="2" presStyleCnt="3"/>
      <dgm:spPr/>
      <dgm:t>
        <a:bodyPr/>
        <a:lstStyle/>
        <a:p>
          <a:endParaRPr lang="en-US"/>
        </a:p>
      </dgm:t>
    </dgm:pt>
    <dgm:pt modelId="{A195DB3C-BB51-450F-A715-227B3D6BC8C7}" type="pres">
      <dgm:prSet presAssocID="{7E87E868-7ECE-4A5C-A946-84FCBD0D0C16}" presName="descendantArrow" presStyleCnt="0"/>
      <dgm:spPr/>
    </dgm:pt>
    <dgm:pt modelId="{3C1E7677-0815-40CC-BFDE-A8160AA7AF08}" type="pres">
      <dgm:prSet presAssocID="{FFA3EC9A-37D4-45F1-AAEE-9CDBC403975C}" presName="childTextArrow" presStyleLbl="fgAccFollowNode1" presStyleIdx="8" presStyleCnt="12">
        <dgm:presLayoutVars>
          <dgm:bulletEnabled val="1"/>
        </dgm:presLayoutVars>
      </dgm:prSet>
      <dgm:spPr/>
      <dgm:t>
        <a:bodyPr/>
        <a:lstStyle/>
        <a:p>
          <a:endParaRPr lang="en-US"/>
        </a:p>
      </dgm:t>
    </dgm:pt>
    <dgm:pt modelId="{B3773FFC-C16D-4CC7-9189-56C0D4C6D3D1}" type="pres">
      <dgm:prSet presAssocID="{A3014172-F30C-42F1-931F-DC5ABBE97AA5}" presName="childTextArrow" presStyleLbl="fgAccFollowNode1" presStyleIdx="9" presStyleCnt="12">
        <dgm:presLayoutVars>
          <dgm:bulletEnabled val="1"/>
        </dgm:presLayoutVars>
      </dgm:prSet>
      <dgm:spPr/>
      <dgm:t>
        <a:bodyPr/>
        <a:lstStyle/>
        <a:p>
          <a:endParaRPr lang="en-US"/>
        </a:p>
      </dgm:t>
    </dgm:pt>
    <dgm:pt modelId="{058D89D2-396C-49D6-8890-B7F3ED134AD0}" type="pres">
      <dgm:prSet presAssocID="{938202B3-7F5B-45AD-9981-DCB86B5DFC50}" presName="childTextArrow" presStyleLbl="fgAccFollowNode1" presStyleIdx="10" presStyleCnt="12">
        <dgm:presLayoutVars>
          <dgm:bulletEnabled val="1"/>
        </dgm:presLayoutVars>
      </dgm:prSet>
      <dgm:spPr/>
      <dgm:t>
        <a:bodyPr/>
        <a:lstStyle/>
        <a:p>
          <a:endParaRPr lang="en-US"/>
        </a:p>
      </dgm:t>
    </dgm:pt>
    <dgm:pt modelId="{9AF8E7CB-262D-4EEA-B7AB-C997715E86E9}" type="pres">
      <dgm:prSet presAssocID="{2425875A-F6AF-40F3-B131-E664A159DFE0}" presName="childTextArrow" presStyleLbl="fgAccFollowNode1" presStyleIdx="11" presStyleCnt="12">
        <dgm:presLayoutVars>
          <dgm:bulletEnabled val="1"/>
        </dgm:presLayoutVars>
      </dgm:prSet>
      <dgm:spPr/>
      <dgm:t>
        <a:bodyPr/>
        <a:lstStyle/>
        <a:p>
          <a:endParaRPr lang="en-US"/>
        </a:p>
      </dgm:t>
    </dgm:pt>
  </dgm:ptLst>
  <dgm:cxnLst>
    <dgm:cxn modelId="{4AE5773E-C68E-4CA4-8403-0B6E29EE3C3D}" type="presOf" srcId="{E2008EDF-1B44-4B52-9927-E149FEC62EC0}" destId="{2D41B26A-B0A7-48F6-861F-161ADFC5A953}" srcOrd="0" destOrd="0" presId="urn:microsoft.com/office/officeart/2005/8/layout/process4"/>
    <dgm:cxn modelId="{3990F382-D41B-48A8-A6CE-A3750CFD9976}" type="presOf" srcId="{23E0929B-198F-4BEF-A8A4-32A9E124CD6A}" destId="{B172D31D-F545-4C93-9048-48E1E9926590}" srcOrd="0" destOrd="0" presId="urn:microsoft.com/office/officeart/2005/8/layout/process4"/>
    <dgm:cxn modelId="{CEABB9AE-6B8E-4BF6-997C-6F04274EC2C7}" srcId="{072128B1-AE33-4ADE-972C-2A251A293A4E}" destId="{AE08E4DA-BD55-41B6-BA4C-7EF79226D2DA}" srcOrd="0" destOrd="0" parTransId="{C6D99667-E960-4C4B-8160-FFC691BD65DC}" sibTransId="{9AEF48D6-A0F9-4F71-8D94-87952B2E8E7C}"/>
    <dgm:cxn modelId="{1C554DDA-9D38-44B6-9F34-C4DB0D5989EB}" srcId="{26EF498A-9DFD-47B0-95A4-46AF5C8A2046}" destId="{BAD38722-ED6E-4650-AF2C-BD6E6063479B}" srcOrd="1" destOrd="0" parTransId="{2DCB7CD0-DA59-4432-80AE-1842EE12518F}" sibTransId="{F9839CB9-D903-49BD-8503-7E53A2F89621}"/>
    <dgm:cxn modelId="{F5EBC2D4-713D-4909-B3BB-94303F426512}" srcId="{26EF498A-9DFD-47B0-95A4-46AF5C8A2046}" destId="{E2008EDF-1B44-4B52-9927-E149FEC62EC0}" srcOrd="3" destOrd="0" parTransId="{603138D9-1217-4411-AC13-330A42D346AD}" sibTransId="{5243B4E4-1F07-4B93-8E8F-61E8A6F3B1C0}"/>
    <dgm:cxn modelId="{8956BEFE-71E7-4E21-858D-44ED4424B65B}" type="presOf" srcId="{BAD38722-ED6E-4650-AF2C-BD6E6063479B}" destId="{B8A62D81-10EA-471E-A77E-7BAD2B898425}" srcOrd="0" destOrd="0" presId="urn:microsoft.com/office/officeart/2005/8/layout/process4"/>
    <dgm:cxn modelId="{4657CFC1-EADA-4C89-90C9-2E6A4BF151BA}" srcId="{1999416C-1942-4F79-813F-7C1F40B469C9}" destId="{7E87E868-7ECE-4A5C-A946-84FCBD0D0C16}" srcOrd="0" destOrd="0" parTransId="{B017BA3F-91EC-41F4-A590-3FE8368AEFDD}" sibTransId="{A7C35541-6548-4298-9D61-593B7A2E50CE}"/>
    <dgm:cxn modelId="{60A7082A-74F1-4784-9E1F-6A640F0AB37E}" srcId="{7E87E868-7ECE-4A5C-A946-84FCBD0D0C16}" destId="{FFA3EC9A-37D4-45F1-AAEE-9CDBC403975C}" srcOrd="0" destOrd="0" parTransId="{80E73DDE-0F1B-40EF-8882-38A17B12DEC1}" sibTransId="{512D6CF6-36C1-40B4-BB78-4019381BC9B6}"/>
    <dgm:cxn modelId="{8468F1BC-69D0-44A9-8B76-4CE2F3AFDDDD}" srcId="{7E87E868-7ECE-4A5C-A946-84FCBD0D0C16}" destId="{2425875A-F6AF-40F3-B131-E664A159DFE0}" srcOrd="3" destOrd="0" parTransId="{6023C9A6-B8EB-4743-958B-1F02380E180C}" sibTransId="{B1506E1F-AC46-47FB-8273-E1309CFFAE34}"/>
    <dgm:cxn modelId="{F9650913-FDF0-46B9-87AC-DF1ED6D85DB9}" type="presOf" srcId="{C7E819B7-7057-4509-BA6E-155210547FF4}" destId="{FDF1E947-7333-4311-9B48-A81A0103EE20}" srcOrd="0" destOrd="0" presId="urn:microsoft.com/office/officeart/2005/8/layout/process4"/>
    <dgm:cxn modelId="{AA4FDE50-BFA3-4436-9979-2D78DE14A6F4}" type="presOf" srcId="{26EF498A-9DFD-47B0-95A4-46AF5C8A2046}" destId="{24532641-47A7-42F0-A9E8-BE3262EC25E7}" srcOrd="1" destOrd="0" presId="urn:microsoft.com/office/officeart/2005/8/layout/process4"/>
    <dgm:cxn modelId="{B01192F2-E19C-44D2-952E-D8827CBC6552}" type="presOf" srcId="{2425875A-F6AF-40F3-B131-E664A159DFE0}" destId="{9AF8E7CB-262D-4EEA-B7AB-C997715E86E9}" srcOrd="0" destOrd="0" presId="urn:microsoft.com/office/officeart/2005/8/layout/process4"/>
    <dgm:cxn modelId="{020883E1-6A15-4EF8-BD23-EF012C6E8671}" type="presOf" srcId="{7E87E868-7ECE-4A5C-A946-84FCBD0D0C16}" destId="{19AED7DF-44C7-4815-BCF5-023389B64E49}" srcOrd="1" destOrd="0" presId="urn:microsoft.com/office/officeart/2005/8/layout/process4"/>
    <dgm:cxn modelId="{C9D884C2-828D-4630-8948-A884AA01B078}" srcId="{7E87E868-7ECE-4A5C-A946-84FCBD0D0C16}" destId="{A3014172-F30C-42F1-931F-DC5ABBE97AA5}" srcOrd="1" destOrd="0" parTransId="{24F06980-A8B3-4722-8A76-A029FCA3629C}" sibTransId="{EB817DCD-C999-44DC-B649-18196914F571}"/>
    <dgm:cxn modelId="{AADD013D-CE89-416E-89A5-30F243F6F034}" type="presOf" srcId="{7E87E868-7ECE-4A5C-A946-84FCBD0D0C16}" destId="{A3D8B916-A1A7-4641-A14B-C8055841FC34}" srcOrd="0" destOrd="0" presId="urn:microsoft.com/office/officeart/2005/8/layout/process4"/>
    <dgm:cxn modelId="{A8E85577-CE73-4B84-9C9B-435140A40A1C}" srcId="{7E87E868-7ECE-4A5C-A946-84FCBD0D0C16}" destId="{938202B3-7F5B-45AD-9981-DCB86B5DFC50}" srcOrd="2" destOrd="0" parTransId="{4A3E1A3D-8E2A-48D1-A135-96B5713D5932}" sibTransId="{FDD89B2E-19BB-472A-810E-398598782588}"/>
    <dgm:cxn modelId="{C4C5E57B-E418-4235-81E8-642FDC925C37}" type="presOf" srcId="{93C84A96-0B0A-4185-A9F5-3C99071F7D25}" destId="{DC984CE3-1E9E-4A58-8418-B64029EEAC97}" srcOrd="0" destOrd="0" presId="urn:microsoft.com/office/officeart/2005/8/layout/process4"/>
    <dgm:cxn modelId="{3D1FDD35-1B57-42DC-BE82-D6C4572B5D42}" srcId="{26EF498A-9DFD-47B0-95A4-46AF5C8A2046}" destId="{93C84A96-0B0A-4185-A9F5-3C99071F7D25}" srcOrd="0" destOrd="0" parTransId="{76E1B533-91F3-4456-83CB-F63DB111AFBF}" sibTransId="{20A5F107-B992-44B4-A489-FFAE26520711}"/>
    <dgm:cxn modelId="{ADF9A034-53B9-427C-8C2D-16C8AC39BE47}" type="presOf" srcId="{1999416C-1942-4F79-813F-7C1F40B469C9}" destId="{041CC2D8-083A-493A-95E1-A987495CBA9E}" srcOrd="0" destOrd="0" presId="urn:microsoft.com/office/officeart/2005/8/layout/process4"/>
    <dgm:cxn modelId="{1F551FEE-D4DD-4D6C-BA97-9E4D4AD74DAB}" type="presOf" srcId="{072128B1-AE33-4ADE-972C-2A251A293A4E}" destId="{8A55812D-D8EC-43BB-8C35-AACCDFA96037}" srcOrd="0" destOrd="0" presId="urn:microsoft.com/office/officeart/2005/8/layout/process4"/>
    <dgm:cxn modelId="{174FF02D-1992-4F9F-B2E5-6842544AAB42}" type="presOf" srcId="{FFA3EC9A-37D4-45F1-AAEE-9CDBC403975C}" destId="{3C1E7677-0815-40CC-BFDE-A8160AA7AF08}" srcOrd="0" destOrd="0" presId="urn:microsoft.com/office/officeart/2005/8/layout/process4"/>
    <dgm:cxn modelId="{4638DC12-FB83-49D0-9A69-601202845272}" srcId="{072128B1-AE33-4ADE-972C-2A251A293A4E}" destId="{439B7FBA-AA4E-4598-BDB3-78AD1F0064C2}" srcOrd="1" destOrd="0" parTransId="{D0F85A8C-D28B-4DD3-A15A-4931DF9396AD}" sibTransId="{4F8041F7-E182-4DFE-9599-2B3513484376}"/>
    <dgm:cxn modelId="{A0BE709F-C06B-434A-B94B-4A6AFAD2C26E}" srcId="{26EF498A-9DFD-47B0-95A4-46AF5C8A2046}" destId="{23E0929B-198F-4BEF-A8A4-32A9E124CD6A}" srcOrd="2" destOrd="0" parTransId="{68402540-741F-4BEE-9700-D79E5F4445B5}" sibTransId="{1B91CEBE-75AC-476B-BBEC-A00401C78B9B}"/>
    <dgm:cxn modelId="{A616BD9F-246E-49FD-AE14-9BCC7BDDF510}" type="presOf" srcId="{26EF498A-9DFD-47B0-95A4-46AF5C8A2046}" destId="{79DE2C43-F5C8-4730-BE3A-AC3CCB3493B0}" srcOrd="0" destOrd="0" presId="urn:microsoft.com/office/officeart/2005/8/layout/process4"/>
    <dgm:cxn modelId="{E0B9C0F5-2A8E-4FC4-9C89-E3FE704A0E31}" type="presOf" srcId="{C125C9FC-9225-4297-8134-16BBFF09CB8B}" destId="{BC601471-872C-4C4B-8F06-6A7A071AB453}" srcOrd="0" destOrd="0" presId="urn:microsoft.com/office/officeart/2005/8/layout/process4"/>
    <dgm:cxn modelId="{F9009ACE-D308-45B5-B0FC-BAAFD720B704}" type="presOf" srcId="{439B7FBA-AA4E-4598-BDB3-78AD1F0064C2}" destId="{86F244B1-307E-4FDD-A428-613B222B5178}" srcOrd="0" destOrd="0" presId="urn:microsoft.com/office/officeart/2005/8/layout/process4"/>
    <dgm:cxn modelId="{D0F383BA-DFA6-46CB-BFF7-C451BF0CE38E}" srcId="{072128B1-AE33-4ADE-972C-2A251A293A4E}" destId="{C7E819B7-7057-4509-BA6E-155210547FF4}" srcOrd="3" destOrd="0" parTransId="{2E8E8848-96DE-4EDA-ADD0-DAF61A4D66D0}" sibTransId="{FD7E0D08-5946-4C77-B5A6-8EC5AE2E72EE}"/>
    <dgm:cxn modelId="{CB9C6E8E-21CD-4438-BA5E-22046BB48D05}" type="presOf" srcId="{AE08E4DA-BD55-41B6-BA4C-7EF79226D2DA}" destId="{39A9CE77-8CD5-4012-8009-86CF0CF16F39}" srcOrd="0" destOrd="0" presId="urn:microsoft.com/office/officeart/2005/8/layout/process4"/>
    <dgm:cxn modelId="{CF0231A0-A961-4022-AD33-642E205963AD}" type="presOf" srcId="{A3014172-F30C-42F1-931F-DC5ABBE97AA5}" destId="{B3773FFC-C16D-4CC7-9189-56C0D4C6D3D1}" srcOrd="0" destOrd="0" presId="urn:microsoft.com/office/officeart/2005/8/layout/process4"/>
    <dgm:cxn modelId="{9510FDA0-8230-438C-93BF-018D0D0195C2}" type="presOf" srcId="{938202B3-7F5B-45AD-9981-DCB86B5DFC50}" destId="{058D89D2-396C-49D6-8890-B7F3ED134AD0}" srcOrd="0" destOrd="0" presId="urn:microsoft.com/office/officeart/2005/8/layout/process4"/>
    <dgm:cxn modelId="{0012B4A3-EB50-4B26-802B-A1075C38C1BC}" srcId="{072128B1-AE33-4ADE-972C-2A251A293A4E}" destId="{C125C9FC-9225-4297-8134-16BBFF09CB8B}" srcOrd="2" destOrd="0" parTransId="{98F75774-4732-4F10-B386-1C205DDFE793}" sibTransId="{538F19EE-D1FD-4318-B371-293FEEFA8A4C}"/>
    <dgm:cxn modelId="{A9E4E7D1-073F-403D-A257-680D5274D31C}" srcId="{1999416C-1942-4F79-813F-7C1F40B469C9}" destId="{26EF498A-9DFD-47B0-95A4-46AF5C8A2046}" srcOrd="2" destOrd="0" parTransId="{3157AC85-B584-4963-B894-FDDBF0A3E14F}" sibTransId="{1DC6FC05-E1D4-4F1E-8B2F-018123833D4C}"/>
    <dgm:cxn modelId="{F4A4EB48-6253-4102-A553-7A3FE2ED8DF3}" type="presOf" srcId="{072128B1-AE33-4ADE-972C-2A251A293A4E}" destId="{775DC585-776B-4BCE-B70A-B74D99A19080}" srcOrd="1" destOrd="0" presId="urn:microsoft.com/office/officeart/2005/8/layout/process4"/>
    <dgm:cxn modelId="{ECE83239-05AA-4C72-AAED-C215803137C2}" srcId="{1999416C-1942-4F79-813F-7C1F40B469C9}" destId="{072128B1-AE33-4ADE-972C-2A251A293A4E}" srcOrd="1" destOrd="0" parTransId="{1582A155-E0BB-4EC4-82C3-3BF0859678A8}" sibTransId="{D81D4241-900B-48AF-A304-F35D34913C03}"/>
    <dgm:cxn modelId="{A2E4D220-7560-4270-B93E-C799C0075CCF}" type="presParOf" srcId="{041CC2D8-083A-493A-95E1-A987495CBA9E}" destId="{0BFAA7BB-6331-4711-BFAB-3E91891C25A3}" srcOrd="0" destOrd="0" presId="urn:microsoft.com/office/officeart/2005/8/layout/process4"/>
    <dgm:cxn modelId="{04FBE577-A250-4DE4-9B97-DA70F84A8EA2}" type="presParOf" srcId="{0BFAA7BB-6331-4711-BFAB-3E91891C25A3}" destId="{79DE2C43-F5C8-4730-BE3A-AC3CCB3493B0}" srcOrd="0" destOrd="0" presId="urn:microsoft.com/office/officeart/2005/8/layout/process4"/>
    <dgm:cxn modelId="{DFA258D0-6B15-4D2F-AEF0-A3E009CC7383}" type="presParOf" srcId="{0BFAA7BB-6331-4711-BFAB-3E91891C25A3}" destId="{24532641-47A7-42F0-A9E8-BE3262EC25E7}" srcOrd="1" destOrd="0" presId="urn:microsoft.com/office/officeart/2005/8/layout/process4"/>
    <dgm:cxn modelId="{E0A9C149-7576-459A-BA11-8BFA574D350B}" type="presParOf" srcId="{0BFAA7BB-6331-4711-BFAB-3E91891C25A3}" destId="{601BDA0E-2527-46EE-BD26-10ABB4487A86}" srcOrd="2" destOrd="0" presId="urn:microsoft.com/office/officeart/2005/8/layout/process4"/>
    <dgm:cxn modelId="{D249F2D7-9ED7-498A-9B57-523978E2A439}" type="presParOf" srcId="{601BDA0E-2527-46EE-BD26-10ABB4487A86}" destId="{DC984CE3-1E9E-4A58-8418-B64029EEAC97}" srcOrd="0" destOrd="0" presId="urn:microsoft.com/office/officeart/2005/8/layout/process4"/>
    <dgm:cxn modelId="{69672338-8270-4C17-9298-3DA658407FC8}" type="presParOf" srcId="{601BDA0E-2527-46EE-BD26-10ABB4487A86}" destId="{B8A62D81-10EA-471E-A77E-7BAD2B898425}" srcOrd="1" destOrd="0" presId="urn:microsoft.com/office/officeart/2005/8/layout/process4"/>
    <dgm:cxn modelId="{CE286613-48D3-44A4-B031-EAB2B74DA3C3}" type="presParOf" srcId="{601BDA0E-2527-46EE-BD26-10ABB4487A86}" destId="{B172D31D-F545-4C93-9048-48E1E9926590}" srcOrd="2" destOrd="0" presId="urn:microsoft.com/office/officeart/2005/8/layout/process4"/>
    <dgm:cxn modelId="{327044E5-C91D-442A-8D20-91D07DA40629}" type="presParOf" srcId="{601BDA0E-2527-46EE-BD26-10ABB4487A86}" destId="{2D41B26A-B0A7-48F6-861F-161ADFC5A953}" srcOrd="3" destOrd="0" presId="urn:microsoft.com/office/officeart/2005/8/layout/process4"/>
    <dgm:cxn modelId="{B5104E67-A782-432D-B8BF-8124D559B526}" type="presParOf" srcId="{041CC2D8-083A-493A-95E1-A987495CBA9E}" destId="{1A393F97-F16F-444D-A777-F0532B65F38B}" srcOrd="1" destOrd="0" presId="urn:microsoft.com/office/officeart/2005/8/layout/process4"/>
    <dgm:cxn modelId="{DE725319-A8E7-4E69-8F21-F37D640FF8AF}" type="presParOf" srcId="{041CC2D8-083A-493A-95E1-A987495CBA9E}" destId="{442CA837-E9CB-4F92-A52F-FFD156E683A6}" srcOrd="2" destOrd="0" presId="urn:microsoft.com/office/officeart/2005/8/layout/process4"/>
    <dgm:cxn modelId="{81ADC300-45F6-420D-BE6F-F7064171F5F7}" type="presParOf" srcId="{442CA837-E9CB-4F92-A52F-FFD156E683A6}" destId="{8A55812D-D8EC-43BB-8C35-AACCDFA96037}" srcOrd="0" destOrd="0" presId="urn:microsoft.com/office/officeart/2005/8/layout/process4"/>
    <dgm:cxn modelId="{F47EA154-DED7-413F-86A9-F750E69047F9}" type="presParOf" srcId="{442CA837-E9CB-4F92-A52F-FFD156E683A6}" destId="{775DC585-776B-4BCE-B70A-B74D99A19080}" srcOrd="1" destOrd="0" presId="urn:microsoft.com/office/officeart/2005/8/layout/process4"/>
    <dgm:cxn modelId="{36F8EF0E-C9E0-4328-B345-453682A6BA82}" type="presParOf" srcId="{442CA837-E9CB-4F92-A52F-FFD156E683A6}" destId="{7DA3BE5C-F0DE-498C-9B64-36C5EFF6C517}" srcOrd="2" destOrd="0" presId="urn:microsoft.com/office/officeart/2005/8/layout/process4"/>
    <dgm:cxn modelId="{EBBC7A27-7BD6-4DC6-8F0B-B302DA3FD9A0}" type="presParOf" srcId="{7DA3BE5C-F0DE-498C-9B64-36C5EFF6C517}" destId="{39A9CE77-8CD5-4012-8009-86CF0CF16F39}" srcOrd="0" destOrd="0" presId="urn:microsoft.com/office/officeart/2005/8/layout/process4"/>
    <dgm:cxn modelId="{62BFC2D3-5C91-4627-86C9-D37E03C9AB86}" type="presParOf" srcId="{7DA3BE5C-F0DE-498C-9B64-36C5EFF6C517}" destId="{86F244B1-307E-4FDD-A428-613B222B5178}" srcOrd="1" destOrd="0" presId="urn:microsoft.com/office/officeart/2005/8/layout/process4"/>
    <dgm:cxn modelId="{E7360B2D-6D4B-43C3-990F-70997ADF0B1C}" type="presParOf" srcId="{7DA3BE5C-F0DE-498C-9B64-36C5EFF6C517}" destId="{BC601471-872C-4C4B-8F06-6A7A071AB453}" srcOrd="2" destOrd="0" presId="urn:microsoft.com/office/officeart/2005/8/layout/process4"/>
    <dgm:cxn modelId="{7F1288D2-3ED6-4E95-B3D2-096EF0F745CD}" type="presParOf" srcId="{7DA3BE5C-F0DE-498C-9B64-36C5EFF6C517}" destId="{FDF1E947-7333-4311-9B48-A81A0103EE20}" srcOrd="3" destOrd="0" presId="urn:microsoft.com/office/officeart/2005/8/layout/process4"/>
    <dgm:cxn modelId="{37EE4FC8-FAD6-4B49-890E-C6C6BF3B89D5}" type="presParOf" srcId="{041CC2D8-083A-493A-95E1-A987495CBA9E}" destId="{70E0BB85-6852-4E41-BDBA-C4AB62414BF7}" srcOrd="3" destOrd="0" presId="urn:microsoft.com/office/officeart/2005/8/layout/process4"/>
    <dgm:cxn modelId="{AE55D317-DE1F-4BB0-A9A6-7E4D4EDA6302}" type="presParOf" srcId="{041CC2D8-083A-493A-95E1-A987495CBA9E}" destId="{E4D323F6-15C2-43FC-88C9-4FED21892711}" srcOrd="4" destOrd="0" presId="urn:microsoft.com/office/officeart/2005/8/layout/process4"/>
    <dgm:cxn modelId="{1D462DD6-9474-4F9C-98C6-3D0603DAA871}" type="presParOf" srcId="{E4D323F6-15C2-43FC-88C9-4FED21892711}" destId="{A3D8B916-A1A7-4641-A14B-C8055841FC34}" srcOrd="0" destOrd="0" presId="urn:microsoft.com/office/officeart/2005/8/layout/process4"/>
    <dgm:cxn modelId="{07930827-B7DA-45D8-850D-0C37D12B8EB1}" type="presParOf" srcId="{E4D323F6-15C2-43FC-88C9-4FED21892711}" destId="{19AED7DF-44C7-4815-BCF5-023389B64E49}" srcOrd="1" destOrd="0" presId="urn:microsoft.com/office/officeart/2005/8/layout/process4"/>
    <dgm:cxn modelId="{76A672B6-F05E-4D4C-A5E6-C2FA3FB54704}" type="presParOf" srcId="{E4D323F6-15C2-43FC-88C9-4FED21892711}" destId="{A195DB3C-BB51-450F-A715-227B3D6BC8C7}" srcOrd="2" destOrd="0" presId="urn:microsoft.com/office/officeart/2005/8/layout/process4"/>
    <dgm:cxn modelId="{FAB85E09-00D2-4FAB-882F-14338296B4C9}" type="presParOf" srcId="{A195DB3C-BB51-450F-A715-227B3D6BC8C7}" destId="{3C1E7677-0815-40CC-BFDE-A8160AA7AF08}" srcOrd="0" destOrd="0" presId="urn:microsoft.com/office/officeart/2005/8/layout/process4"/>
    <dgm:cxn modelId="{5A7A56B4-0534-4F9E-B75D-A217091E989E}" type="presParOf" srcId="{A195DB3C-BB51-450F-A715-227B3D6BC8C7}" destId="{B3773FFC-C16D-4CC7-9189-56C0D4C6D3D1}" srcOrd="1" destOrd="0" presId="urn:microsoft.com/office/officeart/2005/8/layout/process4"/>
    <dgm:cxn modelId="{B6143868-B9BF-4D94-A30E-AA211EC287F9}" type="presParOf" srcId="{A195DB3C-BB51-450F-A715-227B3D6BC8C7}" destId="{058D89D2-396C-49D6-8890-B7F3ED134AD0}" srcOrd="2" destOrd="0" presId="urn:microsoft.com/office/officeart/2005/8/layout/process4"/>
    <dgm:cxn modelId="{D6C411B6-7C68-4B0F-83FE-2CED771E8264}" type="presParOf" srcId="{A195DB3C-BB51-450F-A715-227B3D6BC8C7}" destId="{9AF8E7CB-262D-4EEA-B7AB-C997715E86E9}"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D453BAD-4A64-4A50-81D1-997A7C49C3A1}" type="datetimeFigureOut">
              <a:rPr lang="en-US" smtClean="0"/>
              <a:pPr/>
              <a:t>7/14/2014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BB300C2-B554-4FDB-8B69-B304D760E70B}" type="slidenum">
              <a:rPr lang="en-US" smtClean="0"/>
              <a:pPr/>
              <a:t>‹#›</a:t>
            </a:fld>
            <a:endParaRPr lang="en-US"/>
          </a:p>
        </p:txBody>
      </p:sp>
    </p:spTree>
    <p:extLst>
      <p:ext uri="{BB962C8B-B14F-4D97-AF65-F5344CB8AC3E}">
        <p14:creationId xmlns:p14="http://schemas.microsoft.com/office/powerpoint/2010/main" val="610186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F05388F1-F790-4C89-9FBE-DD8B328086E8}" type="datetimeFigureOut">
              <a:rPr lang="en-US" smtClean="0"/>
              <a:pPr/>
              <a:t>7/14/2014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5929708A-2CCE-4E33-865C-612A0BC9C273}" type="slidenum">
              <a:rPr lang="en-US" smtClean="0"/>
              <a:pPr/>
              <a:t>‹#›</a:t>
            </a:fld>
            <a:endParaRPr lang="en-US"/>
          </a:p>
        </p:txBody>
      </p:sp>
    </p:spTree>
    <p:extLst>
      <p:ext uri="{BB962C8B-B14F-4D97-AF65-F5344CB8AC3E}">
        <p14:creationId xmlns:p14="http://schemas.microsoft.com/office/powerpoint/2010/main" val="3637991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676400" y="304800"/>
            <a:ext cx="3657600" cy="2743200"/>
          </a:xfrm>
          <a:ln/>
        </p:spPr>
      </p:sp>
      <p:sp>
        <p:nvSpPr>
          <p:cNvPr id="23556" name="Slide Number Placeholder 3"/>
          <p:cNvSpPr>
            <a:spLocks noGrp="1"/>
          </p:cNvSpPr>
          <p:nvPr>
            <p:ph type="sldNum" sz="quarter" idx="5"/>
          </p:nvPr>
        </p:nvSpPr>
        <p:spPr>
          <a:noFill/>
        </p:spPr>
        <p:txBody>
          <a:bodyPr/>
          <a:lstStyle/>
          <a:p>
            <a:fld id="{473BF3B9-94CA-4E45-91D3-6C24BCDF7C34}" type="slidenum">
              <a:rPr lang="en-GB" smtClean="0">
                <a:solidFill>
                  <a:prstClr val="black"/>
                </a:solidFill>
              </a:rPr>
              <a:pPr/>
              <a:t>1</a:t>
            </a:fld>
            <a:endParaRPr lang="en-GB" smtClean="0">
              <a:solidFill>
                <a:prstClr val="black"/>
              </a:solidFill>
            </a:endParaRPr>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76400" y="152400"/>
            <a:ext cx="3657600" cy="2743200"/>
          </a:xfrm>
        </p:spPr>
      </p:sp>
      <p:sp>
        <p:nvSpPr>
          <p:cNvPr id="4" name="Slide Number Placeholder 3"/>
          <p:cNvSpPr>
            <a:spLocks noGrp="1"/>
          </p:cNvSpPr>
          <p:nvPr>
            <p:ph type="sldNum" sz="quarter" idx="10"/>
          </p:nvPr>
        </p:nvSpPr>
        <p:spPr/>
        <p:txBody>
          <a:bodyPr/>
          <a:lstStyle/>
          <a:p>
            <a:fld id="{5929708A-2CCE-4E33-865C-612A0BC9C273}" type="slidenum">
              <a:rPr lang="en-US" smtClean="0"/>
              <a:pPr/>
              <a:t>10</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0200" y="152400"/>
            <a:ext cx="3657600" cy="2743200"/>
          </a:xfrm>
        </p:spPr>
      </p:sp>
      <p:sp>
        <p:nvSpPr>
          <p:cNvPr id="4" name="Slide Number Placeholder 3"/>
          <p:cNvSpPr>
            <a:spLocks noGrp="1"/>
          </p:cNvSpPr>
          <p:nvPr>
            <p:ph type="sldNum" sz="quarter" idx="10"/>
          </p:nvPr>
        </p:nvSpPr>
        <p:spPr/>
        <p:txBody>
          <a:bodyPr/>
          <a:lstStyle/>
          <a:p>
            <a:fld id="{5929708A-2CCE-4E33-865C-612A0BC9C273}" type="slidenum">
              <a:rPr lang="en-US" smtClean="0"/>
              <a:pPr/>
              <a:t>11</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76400" y="152400"/>
            <a:ext cx="3657600" cy="2743200"/>
          </a:xfrm>
        </p:spPr>
      </p:sp>
      <p:sp>
        <p:nvSpPr>
          <p:cNvPr id="4" name="Slide Number Placeholder 3"/>
          <p:cNvSpPr>
            <a:spLocks noGrp="1"/>
          </p:cNvSpPr>
          <p:nvPr>
            <p:ph type="sldNum" sz="quarter" idx="10"/>
          </p:nvPr>
        </p:nvSpPr>
        <p:spPr/>
        <p:txBody>
          <a:bodyPr/>
          <a:lstStyle/>
          <a:p>
            <a:fld id="{5929708A-2CCE-4E33-865C-612A0BC9C273}" type="slidenum">
              <a:rPr lang="en-US" smtClean="0"/>
              <a:pPr/>
              <a:t>12</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FCE49835-F17E-4A4F-BA49-2E5425F10444}" type="slidenum">
              <a:rPr lang="en-US">
                <a:solidFill>
                  <a:prstClr val="black"/>
                </a:solidFill>
              </a:rPr>
              <a:pPr/>
              <a:t>13</a:t>
            </a:fld>
            <a:endParaRPr lang="en-US">
              <a:solidFill>
                <a:prstClr val="black"/>
              </a:solidFill>
            </a:endParaRPr>
          </a:p>
        </p:txBody>
      </p:sp>
      <p:sp>
        <p:nvSpPr>
          <p:cNvPr id="47106" name="Rectangle 2"/>
          <p:cNvSpPr>
            <a:spLocks noGrp="1" noRot="1" noChangeAspect="1" noChangeArrowheads="1" noTextEdit="1"/>
          </p:cNvSpPr>
          <p:nvPr>
            <p:ph type="sldImg"/>
          </p:nvPr>
        </p:nvSpPr>
        <p:spPr>
          <a:xfrm>
            <a:off x="1752600" y="228600"/>
            <a:ext cx="3657600" cy="2743200"/>
          </a:xfrm>
          <a:ln/>
        </p:spPr>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2600" y="228600"/>
            <a:ext cx="3657600" cy="2743200"/>
          </a:xfrm>
        </p:spPr>
      </p:sp>
      <p:sp>
        <p:nvSpPr>
          <p:cNvPr id="4" name="Slide Number Placeholder 3"/>
          <p:cNvSpPr>
            <a:spLocks noGrp="1"/>
          </p:cNvSpPr>
          <p:nvPr>
            <p:ph type="sldNum" sz="quarter" idx="10"/>
          </p:nvPr>
        </p:nvSpPr>
        <p:spPr/>
        <p:txBody>
          <a:bodyPr/>
          <a:lstStyle/>
          <a:p>
            <a:fld id="{5929708A-2CCE-4E33-865C-612A0BC9C273}" type="slidenum">
              <a:rPr lang="en-US" smtClean="0"/>
              <a:pPr/>
              <a:t>14</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76400" y="228600"/>
            <a:ext cx="3657600" cy="2743200"/>
          </a:xfrm>
        </p:spPr>
      </p:sp>
      <p:sp>
        <p:nvSpPr>
          <p:cNvPr id="4" name="Slide Number Placeholder 3"/>
          <p:cNvSpPr>
            <a:spLocks noGrp="1"/>
          </p:cNvSpPr>
          <p:nvPr>
            <p:ph type="sldNum" sz="quarter" idx="10"/>
          </p:nvPr>
        </p:nvSpPr>
        <p:spPr/>
        <p:txBody>
          <a:bodyPr/>
          <a:lstStyle/>
          <a:p>
            <a:fld id="{5929708A-2CCE-4E33-865C-612A0BC9C273}" type="slidenum">
              <a:rPr lang="en-US" smtClean="0"/>
              <a:pPr/>
              <a:t>15</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29708A-2CCE-4E33-865C-612A0BC9C273}"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2600" y="152400"/>
            <a:ext cx="3657600" cy="2743200"/>
          </a:xfrm>
        </p:spPr>
      </p:sp>
      <p:sp>
        <p:nvSpPr>
          <p:cNvPr id="4" name="Slide Number Placeholder 3"/>
          <p:cNvSpPr>
            <a:spLocks noGrp="1"/>
          </p:cNvSpPr>
          <p:nvPr>
            <p:ph type="sldNum" sz="quarter" idx="10"/>
          </p:nvPr>
        </p:nvSpPr>
        <p:spPr/>
        <p:txBody>
          <a:bodyPr/>
          <a:lstStyle/>
          <a:p>
            <a:pPr>
              <a:defRPr/>
            </a:pPr>
            <a:fld id="{D3A4D801-0C92-4732-B8BE-053226604EBC}" type="slidenum">
              <a:rPr lang="en-GB" smtClean="0">
                <a:solidFill>
                  <a:prstClr val="black"/>
                </a:solidFill>
              </a:rPr>
              <a:pPr>
                <a:defRPr/>
              </a:pPr>
              <a:t>2</a:t>
            </a:fld>
            <a:endParaRPr lang="en-GB" dirty="0">
              <a:solidFill>
                <a:prstClr val="black"/>
              </a:solidFill>
            </a:endParaRPr>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0200" y="228600"/>
            <a:ext cx="3657600" cy="2743200"/>
          </a:xfrm>
        </p:spPr>
      </p:sp>
      <p:sp>
        <p:nvSpPr>
          <p:cNvPr id="4" name="Slide Number Placeholder 3"/>
          <p:cNvSpPr>
            <a:spLocks noGrp="1"/>
          </p:cNvSpPr>
          <p:nvPr>
            <p:ph type="sldNum" sz="quarter" idx="10"/>
          </p:nvPr>
        </p:nvSpPr>
        <p:spPr/>
        <p:txBody>
          <a:bodyPr/>
          <a:lstStyle/>
          <a:p>
            <a:fld id="{5929708A-2CCE-4E33-865C-612A0BC9C273}" type="slidenum">
              <a:rPr lang="en-US" smtClean="0"/>
              <a:pPr/>
              <a:t>3</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FCE49835-F17E-4A4F-BA49-2E5425F10444}" type="slidenum">
              <a:rPr lang="en-US"/>
              <a:pPr/>
              <a:t>4</a:t>
            </a:fld>
            <a:endParaRPr lang="en-US"/>
          </a:p>
        </p:txBody>
      </p:sp>
      <p:sp>
        <p:nvSpPr>
          <p:cNvPr id="47106" name="Rectangle 2"/>
          <p:cNvSpPr>
            <a:spLocks noGrp="1" noRot="1" noChangeAspect="1" noChangeArrowheads="1" noTextEdit="1"/>
          </p:cNvSpPr>
          <p:nvPr>
            <p:ph type="sldImg"/>
          </p:nvPr>
        </p:nvSpPr>
        <p:spPr>
          <a:xfrm>
            <a:off x="1676400" y="152400"/>
            <a:ext cx="3657600" cy="2743200"/>
          </a:xfrm>
          <a:ln/>
        </p:spPr>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2600" y="152400"/>
            <a:ext cx="3657600" cy="2743200"/>
          </a:xfrm>
        </p:spPr>
      </p:sp>
      <p:sp>
        <p:nvSpPr>
          <p:cNvPr id="4" name="Slide Number Placeholder 3"/>
          <p:cNvSpPr>
            <a:spLocks noGrp="1"/>
          </p:cNvSpPr>
          <p:nvPr>
            <p:ph type="sldNum" sz="quarter" idx="10"/>
          </p:nvPr>
        </p:nvSpPr>
        <p:spPr/>
        <p:txBody>
          <a:bodyPr/>
          <a:lstStyle/>
          <a:p>
            <a:fld id="{5929708A-2CCE-4E33-865C-612A0BC9C273}" type="slidenum">
              <a:rPr lang="en-US" smtClean="0"/>
              <a:pPr/>
              <a:t>5</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600200" y="152400"/>
            <a:ext cx="3657600" cy="2743200"/>
          </a:xfrm>
        </p:spPr>
      </p:sp>
      <p:sp>
        <p:nvSpPr>
          <p:cNvPr id="4" name="Marcador de Posição do Número do Diapositivo 3"/>
          <p:cNvSpPr>
            <a:spLocks noGrp="1"/>
          </p:cNvSpPr>
          <p:nvPr>
            <p:ph type="sldNum" sz="quarter" idx="10"/>
          </p:nvPr>
        </p:nvSpPr>
        <p:spPr/>
        <p:txBody>
          <a:bodyPr/>
          <a:lstStyle/>
          <a:p>
            <a:fld id="{5929708A-2CCE-4E33-865C-612A0BC9C273}" type="slidenum">
              <a:rPr lang="en-US" smtClean="0"/>
              <a:pPr/>
              <a:t>6</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59961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0200" y="152400"/>
            <a:ext cx="3657600" cy="2743200"/>
          </a:xfrm>
        </p:spPr>
      </p:sp>
      <p:sp>
        <p:nvSpPr>
          <p:cNvPr id="4" name="Slide Number Placeholder 3"/>
          <p:cNvSpPr>
            <a:spLocks noGrp="1"/>
          </p:cNvSpPr>
          <p:nvPr>
            <p:ph type="sldNum" sz="quarter" idx="10"/>
          </p:nvPr>
        </p:nvSpPr>
        <p:spPr/>
        <p:txBody>
          <a:bodyPr/>
          <a:lstStyle/>
          <a:p>
            <a:fld id="{5929708A-2CCE-4E33-865C-612A0BC9C273}" type="slidenum">
              <a:rPr lang="en-US" smtClean="0"/>
              <a:pPr/>
              <a:t>7</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0200" y="152400"/>
            <a:ext cx="3657600" cy="2743200"/>
          </a:xfrm>
        </p:spPr>
      </p:sp>
      <p:sp>
        <p:nvSpPr>
          <p:cNvPr id="4" name="Slide Number Placeholder 3"/>
          <p:cNvSpPr>
            <a:spLocks noGrp="1"/>
          </p:cNvSpPr>
          <p:nvPr>
            <p:ph type="sldNum" sz="quarter" idx="10"/>
          </p:nvPr>
        </p:nvSpPr>
        <p:spPr/>
        <p:txBody>
          <a:bodyPr/>
          <a:lstStyle/>
          <a:p>
            <a:fld id="{5929708A-2CCE-4E33-865C-612A0BC9C273}" type="slidenum">
              <a:rPr lang="en-US" smtClean="0"/>
              <a:pPr/>
              <a:t>8</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0200" y="228600"/>
            <a:ext cx="3657600" cy="2743200"/>
          </a:xfrm>
        </p:spPr>
      </p:sp>
      <p:sp>
        <p:nvSpPr>
          <p:cNvPr id="4" name="Slide Number Placeholder 3"/>
          <p:cNvSpPr>
            <a:spLocks noGrp="1"/>
          </p:cNvSpPr>
          <p:nvPr>
            <p:ph type="sldNum" sz="quarter" idx="10"/>
          </p:nvPr>
        </p:nvSpPr>
        <p:spPr/>
        <p:txBody>
          <a:bodyPr/>
          <a:lstStyle/>
          <a:p>
            <a:fld id="{5929708A-2CCE-4E33-865C-612A0BC9C273}" type="slidenum">
              <a:rPr lang="en-US" smtClean="0"/>
              <a:pPr/>
              <a:t>9</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5"/>
          <p:cNvSpPr>
            <a:spLocks noGrp="1" noChangeArrowheads="1"/>
          </p:cNvSpPr>
          <p:nvPr>
            <p:ph type="ftr" sz="quarter" idx="11"/>
          </p:nvPr>
        </p:nvSpPr>
        <p:spPr>
          <a:xfrm>
            <a:off x="3210695" y="6227805"/>
            <a:ext cx="2905897" cy="477795"/>
          </a:xfrm>
          <a:ln/>
        </p:spPr>
        <p:txBody>
          <a:bodyPr/>
          <a:lstStyle>
            <a:lvl1pPr>
              <a:defRPr>
                <a:solidFill>
                  <a:schemeClr val="tx1"/>
                </a:solidFill>
              </a:defRPr>
            </a:lvl1pPr>
          </a:lstStyle>
          <a:p>
            <a:pPr>
              <a:defRPr/>
            </a:pPr>
            <a:r>
              <a:rPr lang="en-US" smtClean="0">
                <a:solidFill>
                  <a:prstClr val="black"/>
                </a:solidFill>
              </a:rPr>
              <a:t>2</a:t>
            </a:r>
            <a:endParaRPr lang="en-US" dirty="0">
              <a:solidFill>
                <a:prstClr val="black"/>
              </a:solidFill>
            </a:endParaRP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146412"/>
            <a:ext cx="7772400" cy="4949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1187355"/>
            <a:ext cx="2266950" cy="474942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1198847"/>
            <a:ext cx="6648450" cy="472428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5"/>
          <p:cNvSpPr>
            <a:spLocks noGrp="1" noChangeArrowheads="1"/>
          </p:cNvSpPr>
          <p:nvPr>
            <p:ph type="ftr" sz="quarter" idx="11"/>
          </p:nvPr>
        </p:nvSpPr>
        <p:spPr>
          <a:xfrm>
            <a:off x="3210695" y="6227805"/>
            <a:ext cx="2905897" cy="477795"/>
          </a:xfrm>
          <a:ln/>
        </p:spPr>
        <p:txBody>
          <a:bodyPr/>
          <a:lstStyle>
            <a:lvl1pPr>
              <a:defRPr>
                <a:solidFill>
                  <a:schemeClr val="tx1"/>
                </a:solidFill>
              </a:defRPr>
            </a:lvl1pPr>
          </a:lstStyle>
          <a:p>
            <a:pPr>
              <a:defRPr/>
            </a:pPr>
            <a:r>
              <a:rPr lang="en-US" smtClean="0">
                <a:solidFill>
                  <a:prstClr val="black"/>
                </a:solidFill>
              </a:rPr>
              <a:t>2</a:t>
            </a:r>
            <a:endParaRPr lang="en-US" dirty="0">
              <a:solidFill>
                <a:prstClr val="black"/>
              </a:solidFill>
            </a:endParaRPr>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FontTx/>
              <a:buNone/>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xfrm>
            <a:off x="7784756" y="6400800"/>
            <a:ext cx="1175951" cy="271849"/>
          </a:xfrm>
          <a:ln/>
        </p:spPr>
        <p:txBody>
          <a:bodyPr/>
          <a:lstStyle>
            <a:lvl1pPr>
              <a:defRPr/>
            </a:lvl1pPr>
          </a:lstStyle>
          <a:p>
            <a:pPr>
              <a:defRPr/>
            </a:pPr>
            <a:r>
              <a:rPr lang="en-US" smtClean="0">
                <a:solidFill>
                  <a:prstClr val="black"/>
                </a:solidFill>
              </a:rPr>
              <a:t>2</a:t>
            </a:r>
            <a:endParaRPr lang="en-US" dirty="0">
              <a:solidFill>
                <a:prstClr val="black"/>
              </a:solidFill>
            </a:endParaRPr>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91820"/>
            <a:ext cx="3008313" cy="600502"/>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078173"/>
            <a:ext cx="5111750" cy="50479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869743"/>
            <a:ext cx="3008313" cy="42564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FontTx/>
              <a:buNone/>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xfrm>
            <a:off x="7784756" y="6400800"/>
            <a:ext cx="1175951" cy="271849"/>
          </a:xfrm>
          <a:ln/>
        </p:spPr>
        <p:txBody>
          <a:bodyPr/>
          <a:lstStyle>
            <a:lvl1pPr>
              <a:defRPr/>
            </a:lvl1pPr>
          </a:lstStyle>
          <a:p>
            <a:pPr>
              <a:defRPr/>
            </a:pPr>
            <a:r>
              <a:rPr lang="en-US" smtClean="0">
                <a:solidFill>
                  <a:prstClr val="black"/>
                </a:solidFill>
              </a:rPr>
              <a:t>2</a:t>
            </a:r>
            <a:endParaRPr lang="en-US" dirty="0">
              <a:solidFill>
                <a:prstClr val="black"/>
              </a:solidFill>
            </a:endParaRPr>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023581"/>
            <a:ext cx="5486400" cy="37039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146412"/>
            <a:ext cx="7772400" cy="4949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1187355"/>
            <a:ext cx="2266950" cy="474942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1198847"/>
            <a:ext cx="6648450" cy="472428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5"/>
          <p:cNvSpPr>
            <a:spLocks noGrp="1" noChangeArrowheads="1"/>
          </p:cNvSpPr>
          <p:nvPr>
            <p:ph type="ftr" sz="quarter" idx="11"/>
          </p:nvPr>
        </p:nvSpPr>
        <p:spPr>
          <a:xfrm>
            <a:off x="3210695" y="6227805"/>
            <a:ext cx="2905897" cy="477795"/>
          </a:xfrm>
          <a:ln/>
        </p:spPr>
        <p:txBody>
          <a:bodyPr/>
          <a:lstStyle>
            <a:lvl1pPr>
              <a:defRPr>
                <a:solidFill>
                  <a:schemeClr val="tx1"/>
                </a:solidFill>
              </a:defRPr>
            </a:lvl1pPr>
          </a:lstStyle>
          <a:p>
            <a:pPr>
              <a:defRPr/>
            </a:pPr>
            <a:r>
              <a:rPr lang="en-US" smtClean="0">
                <a:solidFill>
                  <a:prstClr val="black"/>
                </a:solidFill>
              </a:rPr>
              <a:t>2</a:t>
            </a:r>
            <a:endParaRPr lang="en-US" dirty="0">
              <a:solidFill>
                <a:prstClr val="black"/>
              </a:solidFill>
            </a:endParaRPr>
          </a:p>
        </p:txBody>
      </p:sp>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FontTx/>
              <a:buNone/>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xfrm>
            <a:off x="7784756" y="6400800"/>
            <a:ext cx="1175951" cy="271849"/>
          </a:xfrm>
          <a:ln/>
        </p:spPr>
        <p:txBody>
          <a:bodyPr/>
          <a:lstStyle>
            <a:lvl1pPr>
              <a:defRPr/>
            </a:lvl1pPr>
          </a:lstStyle>
          <a:p>
            <a:pPr>
              <a:defRPr/>
            </a:pPr>
            <a:r>
              <a:rPr lang="en-US" smtClean="0">
                <a:solidFill>
                  <a:prstClr val="black"/>
                </a:solidFill>
              </a:rPr>
              <a:t>2</a:t>
            </a:r>
            <a:endParaRPr lang="en-US" dirty="0">
              <a:solidFill>
                <a:prstClr val="black"/>
              </a:solidFill>
            </a:endParaRPr>
          </a:p>
        </p:txBody>
      </p:sp>
    </p:spTree>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91820"/>
            <a:ext cx="3008313" cy="600502"/>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078173"/>
            <a:ext cx="5111750" cy="50479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869743"/>
            <a:ext cx="3008313" cy="42564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023581"/>
            <a:ext cx="5486400" cy="37039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146412"/>
            <a:ext cx="7772400" cy="4949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1187355"/>
            <a:ext cx="2266950" cy="474942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1198847"/>
            <a:ext cx="6648450" cy="472428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5"/>
          <p:cNvSpPr>
            <a:spLocks noGrp="1" noChangeArrowheads="1"/>
          </p:cNvSpPr>
          <p:nvPr>
            <p:ph type="ftr" sz="quarter" idx="11"/>
          </p:nvPr>
        </p:nvSpPr>
        <p:spPr>
          <a:xfrm>
            <a:off x="3210695" y="6227805"/>
            <a:ext cx="2905897" cy="477795"/>
          </a:xfrm>
          <a:ln/>
        </p:spPr>
        <p:txBody>
          <a:bodyPr/>
          <a:lstStyle>
            <a:lvl1pPr>
              <a:defRPr>
                <a:solidFill>
                  <a:schemeClr val="tx1"/>
                </a:solidFill>
              </a:defRPr>
            </a:lvl1pPr>
          </a:lstStyle>
          <a:p>
            <a:pPr>
              <a:defRPr/>
            </a:pPr>
            <a:r>
              <a:rPr lang="en-US" smtClean="0">
                <a:solidFill>
                  <a:prstClr val="black"/>
                </a:solidFill>
              </a:rPr>
              <a:t>2</a:t>
            </a:r>
            <a:endParaRPr lang="en-US" dirty="0">
              <a:solidFill>
                <a:prstClr val="black"/>
              </a:solidFill>
            </a:endParaRPr>
          </a:p>
        </p:txBody>
      </p:sp>
    </p:spTree>
  </p:cSld>
  <p:clrMapOvr>
    <a:masterClrMapping/>
  </p:clrMapOvr>
  <p:transition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FontTx/>
              <a:buNone/>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xfrm>
            <a:off x="7784756" y="6400800"/>
            <a:ext cx="1175951" cy="271849"/>
          </a:xfrm>
          <a:ln/>
        </p:spPr>
        <p:txBody>
          <a:bodyPr/>
          <a:lstStyle>
            <a:lvl1pPr>
              <a:defRPr/>
            </a:lvl1pPr>
          </a:lstStyle>
          <a:p>
            <a:pPr>
              <a:defRPr/>
            </a:pPr>
            <a:r>
              <a:rPr lang="en-US" smtClean="0">
                <a:solidFill>
                  <a:prstClr val="black"/>
                </a:solidFill>
              </a:rPr>
              <a:t>2</a:t>
            </a:r>
            <a:endParaRPr lang="en-US" dirty="0">
              <a:solidFill>
                <a:prstClr val="black"/>
              </a:solidFill>
            </a:endParaRPr>
          </a:p>
        </p:txBody>
      </p:sp>
    </p:spTree>
  </p:cSld>
  <p:clrMapOvr>
    <a:masterClrMapping/>
  </p:clrMapOvr>
  <p:transition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91820"/>
            <a:ext cx="3008313" cy="600502"/>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078173"/>
            <a:ext cx="5111750" cy="50479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869743"/>
            <a:ext cx="3008313" cy="42564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023581"/>
            <a:ext cx="5486400" cy="37039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146412"/>
            <a:ext cx="7772400" cy="4949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1187355"/>
            <a:ext cx="2266950" cy="474942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1198847"/>
            <a:ext cx="6648450" cy="472428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91820"/>
            <a:ext cx="3008313" cy="600502"/>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078173"/>
            <a:ext cx="5111750" cy="50479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869743"/>
            <a:ext cx="3008313" cy="42564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023581"/>
            <a:ext cx="5486400" cy="37039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prstClr val="black"/>
                </a:solidFill>
              </a:rPr>
              <a:t>2</a:t>
            </a:r>
            <a:endParaRPr lang="en-US">
              <a:solidFill>
                <a:prstClr val="black"/>
              </a:solidFill>
            </a:endParaRP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5" name="Rectangle 7"/>
          <p:cNvSpPr>
            <a:spLocks noChangeArrowheads="1"/>
          </p:cNvSpPr>
          <p:nvPr/>
        </p:nvSpPr>
        <p:spPr bwMode="auto">
          <a:xfrm>
            <a:off x="0" y="0"/>
            <a:ext cx="9144000" cy="900113"/>
          </a:xfrm>
          <a:prstGeom prst="rect">
            <a:avLst/>
          </a:prstGeom>
          <a:solidFill>
            <a:schemeClr val="accent1"/>
          </a:solidFill>
          <a:ln w="9525">
            <a:noFill/>
            <a:miter lim="800000"/>
            <a:headEnd/>
            <a:tailEnd/>
          </a:ln>
          <a:effectLst/>
        </p:spPr>
        <p:txBody>
          <a:bodyPr wrap="none" anchor="ctr"/>
          <a:lstStyle/>
          <a:p>
            <a:pPr algn="ctr" eaLnBrk="0" hangingPunct="0">
              <a:spcBef>
                <a:spcPct val="20000"/>
              </a:spcBef>
              <a:defRPr/>
            </a:pPr>
            <a:endParaRPr lang="en-US" sz="2800" dirty="0">
              <a:solidFill>
                <a:srgbClr val="DDDDDD"/>
              </a:solidFill>
            </a:endParaRPr>
          </a:p>
        </p:txBody>
      </p:sp>
      <p:sp>
        <p:nvSpPr>
          <p:cNvPr id="1027" name="Rectangle 2"/>
          <p:cNvSpPr>
            <a:spLocks noGrp="1" noChangeArrowheads="1"/>
          </p:cNvSpPr>
          <p:nvPr>
            <p:ph type="title"/>
          </p:nvPr>
        </p:nvSpPr>
        <p:spPr bwMode="auto">
          <a:xfrm>
            <a:off x="76200" y="188913"/>
            <a:ext cx="90678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2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b="0" i="0">
                <a:solidFill>
                  <a:schemeClr val="tx1"/>
                </a:solidFill>
                <a:latin typeface="Times New Roman" pitchFamily="18" charset="0"/>
              </a:defRPr>
            </a:lvl1pPr>
          </a:lstStyle>
          <a:p>
            <a:pPr>
              <a:defRPr/>
            </a:pPr>
            <a:endParaRPr lang="en-US">
              <a:solidFill>
                <a:prstClr val="black"/>
              </a:solidFill>
            </a:endParaRPr>
          </a:p>
        </p:txBody>
      </p:sp>
      <p:sp>
        <p:nvSpPr>
          <p:cNvPr id="12293" name="Rectangle 5"/>
          <p:cNvSpPr>
            <a:spLocks noGrp="1" noChangeArrowheads="1"/>
          </p:cNvSpPr>
          <p:nvPr>
            <p:ph type="ftr" sz="quarter" idx="3"/>
          </p:nvPr>
        </p:nvSpPr>
        <p:spPr bwMode="auto">
          <a:xfrm>
            <a:off x="6089822" y="6211329"/>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b="0" i="0">
                <a:solidFill>
                  <a:schemeClr val="tx1"/>
                </a:solidFill>
                <a:latin typeface="Times New Roman" pitchFamily="18" charset="0"/>
              </a:defRPr>
            </a:lvl1pPr>
          </a:lstStyle>
          <a:p>
            <a:pPr>
              <a:defRPr/>
            </a:pPr>
            <a:r>
              <a:rPr lang="en-US" smtClean="0">
                <a:solidFill>
                  <a:prstClr val="black"/>
                </a:solidFill>
              </a:rPr>
              <a:t>2</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p:hf sldNum="0" hdr="0" ftr="0" dt="0"/>
  <p:txStyles>
    <p:titleStyle>
      <a:lvl1pPr algn="ctr" rtl="0" eaLnBrk="0" fontAlgn="base" hangingPunct="0">
        <a:spcBef>
          <a:spcPct val="0"/>
        </a:spcBef>
        <a:spcAft>
          <a:spcPct val="0"/>
        </a:spcAft>
        <a:defRPr sz="24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2400">
          <a:solidFill>
            <a:schemeClr val="tx2"/>
          </a:solidFill>
          <a:latin typeface="Arial" pitchFamily="34" charset="0"/>
          <a:cs typeface="Arial" pitchFamily="34" charset="0"/>
        </a:defRPr>
      </a:lvl2pPr>
      <a:lvl3pPr algn="ctr" rtl="0" eaLnBrk="0" fontAlgn="base" hangingPunct="0">
        <a:spcBef>
          <a:spcPct val="0"/>
        </a:spcBef>
        <a:spcAft>
          <a:spcPct val="0"/>
        </a:spcAft>
        <a:defRPr sz="2400">
          <a:solidFill>
            <a:schemeClr val="tx2"/>
          </a:solidFill>
          <a:latin typeface="Arial" pitchFamily="34" charset="0"/>
          <a:cs typeface="Arial" pitchFamily="34" charset="0"/>
        </a:defRPr>
      </a:lvl3pPr>
      <a:lvl4pPr algn="ctr" rtl="0" eaLnBrk="0" fontAlgn="base" hangingPunct="0">
        <a:spcBef>
          <a:spcPct val="0"/>
        </a:spcBef>
        <a:spcAft>
          <a:spcPct val="0"/>
        </a:spcAft>
        <a:defRPr sz="2400">
          <a:solidFill>
            <a:schemeClr val="tx2"/>
          </a:solidFill>
          <a:latin typeface="Arial" pitchFamily="34" charset="0"/>
          <a:cs typeface="Arial" pitchFamily="34" charset="0"/>
        </a:defRPr>
      </a:lvl4pPr>
      <a:lvl5pPr algn="ctr" rtl="0" eaLnBrk="0" fontAlgn="base" hangingPunct="0">
        <a:spcBef>
          <a:spcPct val="0"/>
        </a:spcBef>
        <a:spcAft>
          <a:spcPct val="0"/>
        </a:spcAft>
        <a:defRPr sz="2400">
          <a:solidFill>
            <a:schemeClr val="tx2"/>
          </a:solidFill>
          <a:latin typeface="Arial" pitchFamily="34" charset="0"/>
          <a:cs typeface="Arial" pitchFamily="34" charset="0"/>
        </a:defRPr>
      </a:lvl5pPr>
      <a:lvl6pPr marL="457200" algn="ctr" rtl="0" eaLnBrk="0" fontAlgn="base" hangingPunct="0">
        <a:spcBef>
          <a:spcPct val="0"/>
        </a:spcBef>
        <a:spcAft>
          <a:spcPct val="0"/>
        </a:spcAft>
        <a:defRPr sz="2200" b="1">
          <a:solidFill>
            <a:schemeClr val="tx2"/>
          </a:solidFill>
          <a:latin typeface="Helvetica" pitchFamily="34" charset="0"/>
        </a:defRPr>
      </a:lvl6pPr>
      <a:lvl7pPr marL="914400" algn="ctr" rtl="0" eaLnBrk="0" fontAlgn="base" hangingPunct="0">
        <a:spcBef>
          <a:spcPct val="0"/>
        </a:spcBef>
        <a:spcAft>
          <a:spcPct val="0"/>
        </a:spcAft>
        <a:defRPr sz="2200" b="1">
          <a:solidFill>
            <a:schemeClr val="tx2"/>
          </a:solidFill>
          <a:latin typeface="Helvetica" pitchFamily="34" charset="0"/>
        </a:defRPr>
      </a:lvl7pPr>
      <a:lvl8pPr marL="1371600" algn="ctr" rtl="0" eaLnBrk="0" fontAlgn="base" hangingPunct="0">
        <a:spcBef>
          <a:spcPct val="0"/>
        </a:spcBef>
        <a:spcAft>
          <a:spcPct val="0"/>
        </a:spcAft>
        <a:defRPr sz="2200" b="1">
          <a:solidFill>
            <a:schemeClr val="tx2"/>
          </a:solidFill>
          <a:latin typeface="Helvetica" pitchFamily="34" charset="0"/>
        </a:defRPr>
      </a:lvl8pPr>
      <a:lvl9pPr marL="1828800" algn="ctr" rtl="0" eaLnBrk="0" fontAlgn="base" hangingPunct="0">
        <a:spcBef>
          <a:spcPct val="0"/>
        </a:spcBef>
        <a:spcAft>
          <a:spcPct val="0"/>
        </a:spcAft>
        <a:defRPr sz="2200" b="1">
          <a:solidFill>
            <a:schemeClr val="tx2"/>
          </a:solidFill>
          <a:latin typeface="Helvetic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5" name="Rectangle 7"/>
          <p:cNvSpPr>
            <a:spLocks noChangeArrowheads="1"/>
          </p:cNvSpPr>
          <p:nvPr/>
        </p:nvSpPr>
        <p:spPr bwMode="auto">
          <a:xfrm>
            <a:off x="0" y="0"/>
            <a:ext cx="9144000" cy="900113"/>
          </a:xfrm>
          <a:prstGeom prst="rect">
            <a:avLst/>
          </a:prstGeom>
          <a:solidFill>
            <a:schemeClr val="accent1"/>
          </a:solidFill>
          <a:ln w="9525">
            <a:noFill/>
            <a:miter lim="800000"/>
            <a:headEnd/>
            <a:tailEnd/>
          </a:ln>
          <a:effectLst/>
        </p:spPr>
        <p:txBody>
          <a:bodyPr wrap="none" anchor="ctr"/>
          <a:lstStyle/>
          <a:p>
            <a:pPr algn="ctr" eaLnBrk="0" hangingPunct="0">
              <a:spcBef>
                <a:spcPct val="20000"/>
              </a:spcBef>
              <a:defRPr/>
            </a:pPr>
            <a:endParaRPr lang="en-US" sz="2800" dirty="0">
              <a:solidFill>
                <a:srgbClr val="DDDDDD"/>
              </a:solidFill>
            </a:endParaRPr>
          </a:p>
        </p:txBody>
      </p:sp>
      <p:sp>
        <p:nvSpPr>
          <p:cNvPr id="1027" name="Rectangle 2"/>
          <p:cNvSpPr>
            <a:spLocks noGrp="1" noChangeArrowheads="1"/>
          </p:cNvSpPr>
          <p:nvPr>
            <p:ph type="title"/>
          </p:nvPr>
        </p:nvSpPr>
        <p:spPr bwMode="auto">
          <a:xfrm>
            <a:off x="76200" y="188913"/>
            <a:ext cx="90678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2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b="0" i="0">
                <a:solidFill>
                  <a:schemeClr val="tx1"/>
                </a:solidFill>
                <a:latin typeface="Times New Roman" pitchFamily="18" charset="0"/>
              </a:defRPr>
            </a:lvl1pPr>
          </a:lstStyle>
          <a:p>
            <a:pPr>
              <a:defRPr/>
            </a:pPr>
            <a:endParaRPr lang="en-US">
              <a:solidFill>
                <a:prstClr val="black"/>
              </a:solidFill>
            </a:endParaRPr>
          </a:p>
        </p:txBody>
      </p:sp>
      <p:sp>
        <p:nvSpPr>
          <p:cNvPr id="12293" name="Rectangle 5"/>
          <p:cNvSpPr>
            <a:spLocks noGrp="1" noChangeArrowheads="1"/>
          </p:cNvSpPr>
          <p:nvPr>
            <p:ph type="ftr" sz="quarter" idx="3"/>
          </p:nvPr>
        </p:nvSpPr>
        <p:spPr bwMode="auto">
          <a:xfrm>
            <a:off x="6089822" y="6211329"/>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b="0" i="0">
                <a:solidFill>
                  <a:schemeClr val="tx1"/>
                </a:solidFill>
                <a:latin typeface="Times New Roman" pitchFamily="18" charset="0"/>
              </a:defRPr>
            </a:lvl1pPr>
          </a:lstStyle>
          <a:p>
            <a:pPr>
              <a:defRPr/>
            </a:pPr>
            <a:r>
              <a:rPr lang="en-US" smtClean="0">
                <a:solidFill>
                  <a:prstClr val="black"/>
                </a:solidFill>
              </a:rPr>
              <a:t>2</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Click="0"/>
  <p:hf sldNum="0" hdr="0" ftr="0" dt="0"/>
  <p:txStyles>
    <p:titleStyle>
      <a:lvl1pPr algn="ctr" rtl="0" eaLnBrk="0" fontAlgn="base" hangingPunct="0">
        <a:spcBef>
          <a:spcPct val="0"/>
        </a:spcBef>
        <a:spcAft>
          <a:spcPct val="0"/>
        </a:spcAft>
        <a:defRPr sz="24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2400">
          <a:solidFill>
            <a:schemeClr val="tx2"/>
          </a:solidFill>
          <a:latin typeface="Arial" pitchFamily="34" charset="0"/>
          <a:cs typeface="Arial" pitchFamily="34" charset="0"/>
        </a:defRPr>
      </a:lvl2pPr>
      <a:lvl3pPr algn="ctr" rtl="0" eaLnBrk="0" fontAlgn="base" hangingPunct="0">
        <a:spcBef>
          <a:spcPct val="0"/>
        </a:spcBef>
        <a:spcAft>
          <a:spcPct val="0"/>
        </a:spcAft>
        <a:defRPr sz="2400">
          <a:solidFill>
            <a:schemeClr val="tx2"/>
          </a:solidFill>
          <a:latin typeface="Arial" pitchFamily="34" charset="0"/>
          <a:cs typeface="Arial" pitchFamily="34" charset="0"/>
        </a:defRPr>
      </a:lvl3pPr>
      <a:lvl4pPr algn="ctr" rtl="0" eaLnBrk="0" fontAlgn="base" hangingPunct="0">
        <a:spcBef>
          <a:spcPct val="0"/>
        </a:spcBef>
        <a:spcAft>
          <a:spcPct val="0"/>
        </a:spcAft>
        <a:defRPr sz="2400">
          <a:solidFill>
            <a:schemeClr val="tx2"/>
          </a:solidFill>
          <a:latin typeface="Arial" pitchFamily="34" charset="0"/>
          <a:cs typeface="Arial" pitchFamily="34" charset="0"/>
        </a:defRPr>
      </a:lvl4pPr>
      <a:lvl5pPr algn="ctr" rtl="0" eaLnBrk="0" fontAlgn="base" hangingPunct="0">
        <a:spcBef>
          <a:spcPct val="0"/>
        </a:spcBef>
        <a:spcAft>
          <a:spcPct val="0"/>
        </a:spcAft>
        <a:defRPr sz="2400">
          <a:solidFill>
            <a:schemeClr val="tx2"/>
          </a:solidFill>
          <a:latin typeface="Arial" pitchFamily="34" charset="0"/>
          <a:cs typeface="Arial" pitchFamily="34" charset="0"/>
        </a:defRPr>
      </a:lvl5pPr>
      <a:lvl6pPr marL="457200" algn="ctr" rtl="0" eaLnBrk="0" fontAlgn="base" hangingPunct="0">
        <a:spcBef>
          <a:spcPct val="0"/>
        </a:spcBef>
        <a:spcAft>
          <a:spcPct val="0"/>
        </a:spcAft>
        <a:defRPr sz="2200" b="1">
          <a:solidFill>
            <a:schemeClr val="tx2"/>
          </a:solidFill>
          <a:latin typeface="Helvetica" pitchFamily="34" charset="0"/>
        </a:defRPr>
      </a:lvl6pPr>
      <a:lvl7pPr marL="914400" algn="ctr" rtl="0" eaLnBrk="0" fontAlgn="base" hangingPunct="0">
        <a:spcBef>
          <a:spcPct val="0"/>
        </a:spcBef>
        <a:spcAft>
          <a:spcPct val="0"/>
        </a:spcAft>
        <a:defRPr sz="2200" b="1">
          <a:solidFill>
            <a:schemeClr val="tx2"/>
          </a:solidFill>
          <a:latin typeface="Helvetica" pitchFamily="34" charset="0"/>
        </a:defRPr>
      </a:lvl7pPr>
      <a:lvl8pPr marL="1371600" algn="ctr" rtl="0" eaLnBrk="0" fontAlgn="base" hangingPunct="0">
        <a:spcBef>
          <a:spcPct val="0"/>
        </a:spcBef>
        <a:spcAft>
          <a:spcPct val="0"/>
        </a:spcAft>
        <a:defRPr sz="2200" b="1">
          <a:solidFill>
            <a:schemeClr val="tx2"/>
          </a:solidFill>
          <a:latin typeface="Helvetica" pitchFamily="34" charset="0"/>
        </a:defRPr>
      </a:lvl8pPr>
      <a:lvl9pPr marL="1828800" algn="ctr" rtl="0" eaLnBrk="0" fontAlgn="base" hangingPunct="0">
        <a:spcBef>
          <a:spcPct val="0"/>
        </a:spcBef>
        <a:spcAft>
          <a:spcPct val="0"/>
        </a:spcAft>
        <a:defRPr sz="2200" b="1">
          <a:solidFill>
            <a:schemeClr val="tx2"/>
          </a:solidFill>
          <a:latin typeface="Helvetic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5" name="Rectangle 7"/>
          <p:cNvSpPr>
            <a:spLocks noChangeArrowheads="1"/>
          </p:cNvSpPr>
          <p:nvPr/>
        </p:nvSpPr>
        <p:spPr bwMode="auto">
          <a:xfrm>
            <a:off x="0" y="0"/>
            <a:ext cx="9144000" cy="900113"/>
          </a:xfrm>
          <a:prstGeom prst="rect">
            <a:avLst/>
          </a:prstGeom>
          <a:solidFill>
            <a:schemeClr val="accent1"/>
          </a:solidFill>
          <a:ln w="9525">
            <a:noFill/>
            <a:miter lim="800000"/>
            <a:headEnd/>
            <a:tailEnd/>
          </a:ln>
          <a:effectLst/>
        </p:spPr>
        <p:txBody>
          <a:bodyPr wrap="none" anchor="ctr"/>
          <a:lstStyle/>
          <a:p>
            <a:pPr algn="ctr" eaLnBrk="0" hangingPunct="0">
              <a:spcBef>
                <a:spcPct val="20000"/>
              </a:spcBef>
              <a:defRPr/>
            </a:pPr>
            <a:endParaRPr lang="en-US" sz="2800" dirty="0">
              <a:solidFill>
                <a:srgbClr val="DDDDDD"/>
              </a:solidFill>
            </a:endParaRPr>
          </a:p>
        </p:txBody>
      </p:sp>
      <p:sp>
        <p:nvSpPr>
          <p:cNvPr id="1027" name="Rectangle 2"/>
          <p:cNvSpPr>
            <a:spLocks noGrp="1" noChangeArrowheads="1"/>
          </p:cNvSpPr>
          <p:nvPr>
            <p:ph type="title"/>
          </p:nvPr>
        </p:nvSpPr>
        <p:spPr bwMode="auto">
          <a:xfrm>
            <a:off x="76200" y="188913"/>
            <a:ext cx="90678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2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b="0" i="0">
                <a:solidFill>
                  <a:schemeClr val="tx1"/>
                </a:solidFill>
                <a:latin typeface="Times New Roman" pitchFamily="18" charset="0"/>
              </a:defRPr>
            </a:lvl1pPr>
          </a:lstStyle>
          <a:p>
            <a:pPr>
              <a:defRPr/>
            </a:pPr>
            <a:endParaRPr lang="en-US">
              <a:solidFill>
                <a:prstClr val="black"/>
              </a:solidFill>
            </a:endParaRPr>
          </a:p>
        </p:txBody>
      </p:sp>
      <p:sp>
        <p:nvSpPr>
          <p:cNvPr id="12293" name="Rectangle 5"/>
          <p:cNvSpPr>
            <a:spLocks noGrp="1" noChangeArrowheads="1"/>
          </p:cNvSpPr>
          <p:nvPr>
            <p:ph type="ftr" sz="quarter" idx="3"/>
          </p:nvPr>
        </p:nvSpPr>
        <p:spPr bwMode="auto">
          <a:xfrm>
            <a:off x="6089822" y="6211329"/>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b="0" i="0">
                <a:solidFill>
                  <a:schemeClr val="tx1"/>
                </a:solidFill>
                <a:latin typeface="Times New Roman" pitchFamily="18" charset="0"/>
              </a:defRPr>
            </a:lvl1pPr>
          </a:lstStyle>
          <a:p>
            <a:pPr>
              <a:defRPr/>
            </a:pPr>
            <a:r>
              <a:rPr lang="en-US" smtClean="0">
                <a:solidFill>
                  <a:prstClr val="black"/>
                </a:solidFill>
              </a:rPr>
              <a:t>2</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advClick="0"/>
  <p:hf sldNum="0" hdr="0" ftr="0" dt="0"/>
  <p:txStyles>
    <p:titleStyle>
      <a:lvl1pPr algn="ctr" rtl="0" eaLnBrk="0" fontAlgn="base" hangingPunct="0">
        <a:spcBef>
          <a:spcPct val="0"/>
        </a:spcBef>
        <a:spcAft>
          <a:spcPct val="0"/>
        </a:spcAft>
        <a:defRPr sz="24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2400">
          <a:solidFill>
            <a:schemeClr val="tx2"/>
          </a:solidFill>
          <a:latin typeface="Arial" pitchFamily="34" charset="0"/>
          <a:cs typeface="Arial" pitchFamily="34" charset="0"/>
        </a:defRPr>
      </a:lvl2pPr>
      <a:lvl3pPr algn="ctr" rtl="0" eaLnBrk="0" fontAlgn="base" hangingPunct="0">
        <a:spcBef>
          <a:spcPct val="0"/>
        </a:spcBef>
        <a:spcAft>
          <a:spcPct val="0"/>
        </a:spcAft>
        <a:defRPr sz="2400">
          <a:solidFill>
            <a:schemeClr val="tx2"/>
          </a:solidFill>
          <a:latin typeface="Arial" pitchFamily="34" charset="0"/>
          <a:cs typeface="Arial" pitchFamily="34" charset="0"/>
        </a:defRPr>
      </a:lvl3pPr>
      <a:lvl4pPr algn="ctr" rtl="0" eaLnBrk="0" fontAlgn="base" hangingPunct="0">
        <a:spcBef>
          <a:spcPct val="0"/>
        </a:spcBef>
        <a:spcAft>
          <a:spcPct val="0"/>
        </a:spcAft>
        <a:defRPr sz="2400">
          <a:solidFill>
            <a:schemeClr val="tx2"/>
          </a:solidFill>
          <a:latin typeface="Arial" pitchFamily="34" charset="0"/>
          <a:cs typeface="Arial" pitchFamily="34" charset="0"/>
        </a:defRPr>
      </a:lvl4pPr>
      <a:lvl5pPr algn="ctr" rtl="0" eaLnBrk="0" fontAlgn="base" hangingPunct="0">
        <a:spcBef>
          <a:spcPct val="0"/>
        </a:spcBef>
        <a:spcAft>
          <a:spcPct val="0"/>
        </a:spcAft>
        <a:defRPr sz="2400">
          <a:solidFill>
            <a:schemeClr val="tx2"/>
          </a:solidFill>
          <a:latin typeface="Arial" pitchFamily="34" charset="0"/>
          <a:cs typeface="Arial" pitchFamily="34" charset="0"/>
        </a:defRPr>
      </a:lvl5pPr>
      <a:lvl6pPr marL="457200" algn="ctr" rtl="0" eaLnBrk="0" fontAlgn="base" hangingPunct="0">
        <a:spcBef>
          <a:spcPct val="0"/>
        </a:spcBef>
        <a:spcAft>
          <a:spcPct val="0"/>
        </a:spcAft>
        <a:defRPr sz="2200" b="1">
          <a:solidFill>
            <a:schemeClr val="tx2"/>
          </a:solidFill>
          <a:latin typeface="Helvetica" pitchFamily="34" charset="0"/>
        </a:defRPr>
      </a:lvl6pPr>
      <a:lvl7pPr marL="914400" algn="ctr" rtl="0" eaLnBrk="0" fontAlgn="base" hangingPunct="0">
        <a:spcBef>
          <a:spcPct val="0"/>
        </a:spcBef>
        <a:spcAft>
          <a:spcPct val="0"/>
        </a:spcAft>
        <a:defRPr sz="2200" b="1">
          <a:solidFill>
            <a:schemeClr val="tx2"/>
          </a:solidFill>
          <a:latin typeface="Helvetica" pitchFamily="34" charset="0"/>
        </a:defRPr>
      </a:lvl7pPr>
      <a:lvl8pPr marL="1371600" algn="ctr" rtl="0" eaLnBrk="0" fontAlgn="base" hangingPunct="0">
        <a:spcBef>
          <a:spcPct val="0"/>
        </a:spcBef>
        <a:spcAft>
          <a:spcPct val="0"/>
        </a:spcAft>
        <a:defRPr sz="2200" b="1">
          <a:solidFill>
            <a:schemeClr val="tx2"/>
          </a:solidFill>
          <a:latin typeface="Helvetica" pitchFamily="34" charset="0"/>
        </a:defRPr>
      </a:lvl8pPr>
      <a:lvl9pPr marL="1828800" algn="ctr" rtl="0" eaLnBrk="0" fontAlgn="base" hangingPunct="0">
        <a:spcBef>
          <a:spcPct val="0"/>
        </a:spcBef>
        <a:spcAft>
          <a:spcPct val="0"/>
        </a:spcAft>
        <a:defRPr sz="2200" b="1">
          <a:solidFill>
            <a:schemeClr val="tx2"/>
          </a:solidFill>
          <a:latin typeface="Helvetic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5" name="Rectangle 7"/>
          <p:cNvSpPr>
            <a:spLocks noChangeArrowheads="1"/>
          </p:cNvSpPr>
          <p:nvPr/>
        </p:nvSpPr>
        <p:spPr bwMode="auto">
          <a:xfrm>
            <a:off x="0" y="0"/>
            <a:ext cx="9144000" cy="900113"/>
          </a:xfrm>
          <a:prstGeom prst="rect">
            <a:avLst/>
          </a:prstGeom>
          <a:solidFill>
            <a:schemeClr val="accent1"/>
          </a:solidFill>
          <a:ln w="9525">
            <a:noFill/>
            <a:miter lim="800000"/>
            <a:headEnd/>
            <a:tailEnd/>
          </a:ln>
          <a:effectLst/>
        </p:spPr>
        <p:txBody>
          <a:bodyPr wrap="none" anchor="ctr"/>
          <a:lstStyle/>
          <a:p>
            <a:pPr algn="ctr" eaLnBrk="0" hangingPunct="0">
              <a:spcBef>
                <a:spcPct val="20000"/>
              </a:spcBef>
              <a:defRPr/>
            </a:pPr>
            <a:endParaRPr lang="en-US" sz="2800" dirty="0">
              <a:solidFill>
                <a:srgbClr val="DDDDDD"/>
              </a:solidFill>
            </a:endParaRPr>
          </a:p>
        </p:txBody>
      </p:sp>
      <p:sp>
        <p:nvSpPr>
          <p:cNvPr id="1027" name="Rectangle 2"/>
          <p:cNvSpPr>
            <a:spLocks noGrp="1" noChangeArrowheads="1"/>
          </p:cNvSpPr>
          <p:nvPr>
            <p:ph type="title"/>
          </p:nvPr>
        </p:nvSpPr>
        <p:spPr bwMode="auto">
          <a:xfrm>
            <a:off x="76200" y="188913"/>
            <a:ext cx="90678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2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b="0" i="0">
                <a:solidFill>
                  <a:schemeClr val="tx1"/>
                </a:solidFill>
                <a:latin typeface="Times New Roman" pitchFamily="18" charset="0"/>
              </a:defRPr>
            </a:lvl1pPr>
          </a:lstStyle>
          <a:p>
            <a:pPr>
              <a:defRPr/>
            </a:pPr>
            <a:endParaRPr lang="en-US">
              <a:solidFill>
                <a:prstClr val="black"/>
              </a:solidFill>
            </a:endParaRPr>
          </a:p>
        </p:txBody>
      </p:sp>
      <p:sp>
        <p:nvSpPr>
          <p:cNvPr id="12293" name="Rectangle 5"/>
          <p:cNvSpPr>
            <a:spLocks noGrp="1" noChangeArrowheads="1"/>
          </p:cNvSpPr>
          <p:nvPr>
            <p:ph type="ftr" sz="quarter" idx="3"/>
          </p:nvPr>
        </p:nvSpPr>
        <p:spPr bwMode="auto">
          <a:xfrm>
            <a:off x="6089822" y="6211329"/>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b="0" i="0">
                <a:solidFill>
                  <a:schemeClr val="tx1"/>
                </a:solidFill>
                <a:latin typeface="Times New Roman" pitchFamily="18" charset="0"/>
              </a:defRPr>
            </a:lvl1pPr>
          </a:lstStyle>
          <a:p>
            <a:pPr>
              <a:defRPr/>
            </a:pPr>
            <a:r>
              <a:rPr lang="en-US" smtClean="0">
                <a:solidFill>
                  <a:prstClr val="black"/>
                </a:solidFill>
              </a:rPr>
              <a:t>2</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advClick="0"/>
  <p:hf sldNum="0" hdr="0" ftr="0" dt="0"/>
  <p:txStyles>
    <p:titleStyle>
      <a:lvl1pPr algn="ctr" rtl="0" eaLnBrk="0" fontAlgn="base" hangingPunct="0">
        <a:spcBef>
          <a:spcPct val="0"/>
        </a:spcBef>
        <a:spcAft>
          <a:spcPct val="0"/>
        </a:spcAft>
        <a:defRPr sz="24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2400">
          <a:solidFill>
            <a:schemeClr val="tx2"/>
          </a:solidFill>
          <a:latin typeface="Arial" pitchFamily="34" charset="0"/>
          <a:cs typeface="Arial" pitchFamily="34" charset="0"/>
        </a:defRPr>
      </a:lvl2pPr>
      <a:lvl3pPr algn="ctr" rtl="0" eaLnBrk="0" fontAlgn="base" hangingPunct="0">
        <a:spcBef>
          <a:spcPct val="0"/>
        </a:spcBef>
        <a:spcAft>
          <a:spcPct val="0"/>
        </a:spcAft>
        <a:defRPr sz="2400">
          <a:solidFill>
            <a:schemeClr val="tx2"/>
          </a:solidFill>
          <a:latin typeface="Arial" pitchFamily="34" charset="0"/>
          <a:cs typeface="Arial" pitchFamily="34" charset="0"/>
        </a:defRPr>
      </a:lvl3pPr>
      <a:lvl4pPr algn="ctr" rtl="0" eaLnBrk="0" fontAlgn="base" hangingPunct="0">
        <a:spcBef>
          <a:spcPct val="0"/>
        </a:spcBef>
        <a:spcAft>
          <a:spcPct val="0"/>
        </a:spcAft>
        <a:defRPr sz="2400">
          <a:solidFill>
            <a:schemeClr val="tx2"/>
          </a:solidFill>
          <a:latin typeface="Arial" pitchFamily="34" charset="0"/>
          <a:cs typeface="Arial" pitchFamily="34" charset="0"/>
        </a:defRPr>
      </a:lvl4pPr>
      <a:lvl5pPr algn="ctr" rtl="0" eaLnBrk="0" fontAlgn="base" hangingPunct="0">
        <a:spcBef>
          <a:spcPct val="0"/>
        </a:spcBef>
        <a:spcAft>
          <a:spcPct val="0"/>
        </a:spcAft>
        <a:defRPr sz="2400">
          <a:solidFill>
            <a:schemeClr val="tx2"/>
          </a:solidFill>
          <a:latin typeface="Arial" pitchFamily="34" charset="0"/>
          <a:cs typeface="Arial" pitchFamily="34" charset="0"/>
        </a:defRPr>
      </a:lvl5pPr>
      <a:lvl6pPr marL="457200" algn="ctr" rtl="0" eaLnBrk="0" fontAlgn="base" hangingPunct="0">
        <a:spcBef>
          <a:spcPct val="0"/>
        </a:spcBef>
        <a:spcAft>
          <a:spcPct val="0"/>
        </a:spcAft>
        <a:defRPr sz="2200" b="1">
          <a:solidFill>
            <a:schemeClr val="tx2"/>
          </a:solidFill>
          <a:latin typeface="Helvetica" pitchFamily="34" charset="0"/>
        </a:defRPr>
      </a:lvl6pPr>
      <a:lvl7pPr marL="914400" algn="ctr" rtl="0" eaLnBrk="0" fontAlgn="base" hangingPunct="0">
        <a:spcBef>
          <a:spcPct val="0"/>
        </a:spcBef>
        <a:spcAft>
          <a:spcPct val="0"/>
        </a:spcAft>
        <a:defRPr sz="2200" b="1">
          <a:solidFill>
            <a:schemeClr val="tx2"/>
          </a:solidFill>
          <a:latin typeface="Helvetica" pitchFamily="34" charset="0"/>
        </a:defRPr>
      </a:lvl7pPr>
      <a:lvl8pPr marL="1371600" algn="ctr" rtl="0" eaLnBrk="0" fontAlgn="base" hangingPunct="0">
        <a:spcBef>
          <a:spcPct val="0"/>
        </a:spcBef>
        <a:spcAft>
          <a:spcPct val="0"/>
        </a:spcAft>
        <a:defRPr sz="2200" b="1">
          <a:solidFill>
            <a:schemeClr val="tx2"/>
          </a:solidFill>
          <a:latin typeface="Helvetica" pitchFamily="34" charset="0"/>
        </a:defRPr>
      </a:lvl8pPr>
      <a:lvl9pPr marL="1828800" algn="ctr" rtl="0" eaLnBrk="0" fontAlgn="base" hangingPunct="0">
        <a:spcBef>
          <a:spcPct val="0"/>
        </a:spcBef>
        <a:spcAft>
          <a:spcPct val="0"/>
        </a:spcAft>
        <a:defRPr sz="2200" b="1">
          <a:solidFill>
            <a:schemeClr val="tx2"/>
          </a:solidFill>
          <a:latin typeface="Helvetic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12"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QuickStyle" Target="../diagrams/quickStyle1.xml"/><Relationship Id="rId11" Type="http://schemas.openxmlformats.org/officeDocument/2006/relationships/image" Target="../media/image9.png"/><Relationship Id="rId5" Type="http://schemas.openxmlformats.org/officeDocument/2006/relationships/diagramLayout" Target="../diagrams/layout1.xml"/><Relationship Id="rId10" Type="http://schemas.openxmlformats.org/officeDocument/2006/relationships/image" Target="../media/image8.png"/><Relationship Id="rId4" Type="http://schemas.openxmlformats.org/officeDocument/2006/relationships/diagramData" Target="../diagrams/data1.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AKDN BLK"/>
          <p:cNvPicPr>
            <a:picLocks noChangeAspect="1" noChangeArrowheads="1"/>
          </p:cNvPicPr>
          <p:nvPr/>
        </p:nvPicPr>
        <p:blipFill>
          <a:blip r:embed="rId3" cstate="print"/>
          <a:srcRect/>
          <a:stretch>
            <a:fillRect/>
          </a:stretch>
        </p:blipFill>
        <p:spPr bwMode="auto">
          <a:xfrm>
            <a:off x="2427288" y="5118100"/>
            <a:ext cx="4603750" cy="914400"/>
          </a:xfrm>
          <a:prstGeom prst="rect">
            <a:avLst/>
          </a:prstGeom>
          <a:noFill/>
          <a:ln w="9525">
            <a:noFill/>
            <a:miter lim="800000"/>
            <a:headEnd/>
            <a:tailEnd/>
          </a:ln>
        </p:spPr>
      </p:pic>
      <p:sp>
        <p:nvSpPr>
          <p:cNvPr id="5" name="Title 2"/>
          <p:cNvSpPr txBox="1">
            <a:spLocks/>
          </p:cNvSpPr>
          <p:nvPr/>
        </p:nvSpPr>
        <p:spPr bwMode="auto">
          <a:xfrm>
            <a:off x="0" y="1162050"/>
            <a:ext cx="9144000" cy="1655763"/>
          </a:xfrm>
          <a:prstGeom prst="rect">
            <a:avLst/>
          </a:prstGeom>
          <a:noFill/>
          <a:ln w="9525">
            <a:noFill/>
            <a:miter lim="800000"/>
            <a:headEnd/>
            <a:tailEnd/>
          </a:ln>
        </p:spPr>
        <p:txBody>
          <a:bodyPr anchor="ctr"/>
          <a:lstStyle/>
          <a:p>
            <a:pPr algn="ctr" eaLnBrk="0" hangingPunct="0">
              <a:defRPr/>
            </a:pPr>
            <a:r>
              <a:rPr lang="fr-CH" sz="2400" u="sng" kern="0" dirty="0">
                <a:solidFill>
                  <a:srgbClr val="000000"/>
                </a:solidFill>
                <a:latin typeface="Arial" pitchFamily="34" charset="0"/>
                <a:cs typeface="Arial" pitchFamily="34" charset="0"/>
              </a:rPr>
              <a:t>The Aga Khan </a:t>
            </a:r>
            <a:r>
              <a:rPr lang="fr-CH" sz="2400" u="sng" kern="0" dirty="0" err="1">
                <a:solidFill>
                  <a:srgbClr val="000000"/>
                </a:solidFill>
                <a:latin typeface="Arial" pitchFamily="34" charset="0"/>
                <a:cs typeface="Arial" pitchFamily="34" charset="0"/>
              </a:rPr>
              <a:t>Development</a:t>
            </a:r>
            <a:r>
              <a:rPr lang="fr-CH" sz="2400" u="sng" kern="0" dirty="0">
                <a:solidFill>
                  <a:srgbClr val="000000"/>
                </a:solidFill>
                <a:latin typeface="Arial" pitchFamily="34" charset="0"/>
                <a:cs typeface="Arial" pitchFamily="34" charset="0"/>
              </a:rPr>
              <a:t> Network and Impact </a:t>
            </a:r>
            <a:r>
              <a:rPr lang="fr-CH" sz="2400" u="sng" kern="0" dirty="0" err="1">
                <a:solidFill>
                  <a:srgbClr val="000000"/>
                </a:solidFill>
                <a:latin typeface="Arial" pitchFamily="34" charset="0"/>
                <a:cs typeface="Arial" pitchFamily="34" charset="0"/>
              </a:rPr>
              <a:t>Investment</a:t>
            </a:r>
            <a:endParaRPr lang="en-GB" sz="2400" u="sng" kern="0" dirty="0">
              <a:solidFill>
                <a:srgbClr val="000000"/>
              </a:solidFill>
              <a:latin typeface="Arial" pitchFamily="34" charset="0"/>
              <a:cs typeface="Arial" pitchFamily="34" charset="0"/>
            </a:endParaRPr>
          </a:p>
        </p:txBody>
      </p:sp>
      <p:sp>
        <p:nvSpPr>
          <p:cNvPr id="6" name="Rectangle 5"/>
          <p:cNvSpPr/>
          <p:nvPr/>
        </p:nvSpPr>
        <p:spPr>
          <a:xfrm>
            <a:off x="457200" y="2667000"/>
            <a:ext cx="8229600" cy="2215991"/>
          </a:xfrm>
          <a:prstGeom prst="rect">
            <a:avLst/>
          </a:prstGeom>
        </p:spPr>
        <p:txBody>
          <a:bodyPr wrap="square">
            <a:spAutoFit/>
          </a:bodyPr>
          <a:lstStyle/>
          <a:p>
            <a:pPr algn="ctr"/>
            <a:r>
              <a:rPr lang="en-US" sz="2000" dirty="0"/>
              <a:t>Investing for the Poor:</a:t>
            </a:r>
          </a:p>
          <a:p>
            <a:pPr algn="ctr"/>
            <a:r>
              <a:rPr lang="en-US" sz="2000" dirty="0"/>
              <a:t>How Impact Investing Can Serve the Common Good</a:t>
            </a:r>
          </a:p>
          <a:p>
            <a:pPr algn="ctr"/>
            <a:r>
              <a:rPr lang="en-US" sz="2000" dirty="0"/>
              <a:t>in the Light of </a:t>
            </a:r>
            <a:r>
              <a:rPr lang="en-US" sz="2000" i="1" dirty="0" err="1"/>
              <a:t>Evangelii</a:t>
            </a:r>
            <a:r>
              <a:rPr lang="en-US" sz="2000" i="1" dirty="0"/>
              <a:t> </a:t>
            </a:r>
            <a:r>
              <a:rPr lang="en-US" sz="2000" i="1" dirty="0" err="1" smtClean="0"/>
              <a:t>Gaudium</a:t>
            </a:r>
            <a:endParaRPr lang="en-US" sz="2000" i="1" dirty="0" smtClean="0"/>
          </a:p>
          <a:p>
            <a:pPr algn="ctr"/>
            <a:r>
              <a:rPr lang="en-US" sz="2000" dirty="0" smtClean="0">
                <a:solidFill>
                  <a:prstClr val="black"/>
                </a:solidFill>
                <a:latin typeface="Arial" panose="020B0604020202020204" pitchFamily="34" charset="0"/>
                <a:cs typeface="Arial" panose="020B0604020202020204" pitchFamily="34" charset="0"/>
              </a:rPr>
              <a:t>June </a:t>
            </a:r>
            <a:r>
              <a:rPr lang="en-US" sz="2000" dirty="0" smtClean="0">
                <a:latin typeface="Arial" panose="020B0604020202020204" pitchFamily="34" charset="0"/>
                <a:cs typeface="Arial" panose="020B0604020202020204" pitchFamily="34" charset="0"/>
              </a:rPr>
              <a:t>17</a:t>
            </a:r>
            <a:r>
              <a:rPr lang="en-US" sz="2000" dirty="0" smtClean="0">
                <a:solidFill>
                  <a:prstClr val="black"/>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rPr>
              <a:t>2014</a:t>
            </a:r>
          </a:p>
          <a:p>
            <a:pPr algn="ctr"/>
            <a:r>
              <a:rPr lang="en-US" sz="2000" dirty="0" smtClean="0">
                <a:solidFill>
                  <a:prstClr val="black"/>
                </a:solidFill>
                <a:latin typeface="Arial" panose="020B0604020202020204" pitchFamily="34" charset="0"/>
                <a:cs typeface="Arial" panose="020B0604020202020204" pitchFamily="34" charset="0"/>
              </a:rPr>
              <a:t>Vatican City</a:t>
            </a:r>
          </a:p>
          <a:p>
            <a:pPr algn="ctr"/>
            <a:endParaRPr lang="en-US" sz="2000" dirty="0" smtClean="0">
              <a:solidFill>
                <a:prstClr val="black"/>
              </a:solidFill>
              <a:latin typeface="Arial" panose="020B0604020202020204" pitchFamily="34" charset="0"/>
              <a:cs typeface="Arial" panose="020B0604020202020204" pitchFamily="34" charset="0"/>
            </a:endParaRPr>
          </a:p>
          <a:p>
            <a:pPr algn="ctr"/>
            <a:r>
              <a:rPr lang="en-US" dirty="0" smtClean="0">
                <a:solidFill>
                  <a:prstClr val="black"/>
                </a:solidFill>
                <a:latin typeface="Arial" panose="020B0604020202020204" pitchFamily="34" charset="0"/>
                <a:cs typeface="Arial" panose="020B0604020202020204" pitchFamily="34" charset="0"/>
              </a:rPr>
              <a:t>Presenter: Dr. Mirza Jahani, CEO, Aga Khan Foundation U.S.A.</a:t>
            </a:r>
          </a:p>
        </p:txBody>
      </p:sp>
    </p:spTree>
  </p:cSld>
  <p:clrMapOvr>
    <a:masterClrMapping/>
  </p:clrMapOvr>
  <p:transition advClick="0">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sz="3200" dirty="0" smtClean="0"/>
              <a:t>Blended Finance: Institutional Development</a:t>
            </a:r>
            <a:endParaRPr lang="en-US" sz="3200" dirty="0"/>
          </a:p>
        </p:txBody>
      </p:sp>
      <p:sp>
        <p:nvSpPr>
          <p:cNvPr id="10" name="Content Placeholder 9"/>
          <p:cNvSpPr>
            <a:spLocks noGrp="1"/>
          </p:cNvSpPr>
          <p:nvPr>
            <p:ph idx="1"/>
          </p:nvPr>
        </p:nvSpPr>
        <p:spPr>
          <a:xfrm>
            <a:off x="2819400" y="1066800"/>
            <a:ext cx="5867400" cy="5791200"/>
          </a:xfrm>
        </p:spPr>
        <p:txBody>
          <a:bodyPr/>
          <a:lstStyle/>
          <a:p>
            <a:pPr>
              <a:buFont typeface="Wingdings" pitchFamily="2" charset="2"/>
              <a:buChar char="§"/>
            </a:pPr>
            <a:r>
              <a:rPr lang="en-US" sz="2400" dirty="0" smtClean="0"/>
              <a:t>Identify private social sector institutions where fee-for-service is great enough to expand and cross-subsidize improvement to quality of life</a:t>
            </a:r>
          </a:p>
          <a:p>
            <a:pPr>
              <a:buFont typeface="Wingdings" pitchFamily="2" charset="2"/>
              <a:buChar char="§"/>
            </a:pPr>
            <a:endParaRPr lang="en-US" sz="2400" dirty="0" smtClean="0"/>
          </a:p>
          <a:p>
            <a:pPr>
              <a:buFont typeface="Wingdings" pitchFamily="2" charset="2"/>
              <a:buChar char="§"/>
            </a:pPr>
            <a:r>
              <a:rPr lang="en-US" sz="2400" dirty="0" smtClean="0"/>
              <a:t>Use a combination of grants and impact investment / Mission Related Investment to leverage additional capital to speed expansion</a:t>
            </a:r>
          </a:p>
          <a:p>
            <a:pPr>
              <a:buFont typeface="Wingdings" pitchFamily="2" charset="2"/>
              <a:buChar char="§"/>
            </a:pPr>
            <a:endParaRPr lang="en-US" sz="2400" dirty="0" smtClean="0"/>
          </a:p>
          <a:p>
            <a:pPr>
              <a:buFont typeface="Wingdings" pitchFamily="2" charset="2"/>
              <a:buChar char="§"/>
            </a:pPr>
            <a:r>
              <a:rPr lang="en-US" sz="2000" dirty="0" smtClean="0"/>
              <a:t>Examples: Aga Khan University Hospital Expansion-Karachi; Aga Khan Academy-Maputo; Nairobi City Park; University of Central Asia-</a:t>
            </a:r>
            <a:r>
              <a:rPr lang="en-US" sz="2000" dirty="0" err="1" smtClean="0"/>
              <a:t>Khorog</a:t>
            </a:r>
            <a:r>
              <a:rPr lang="en-US" sz="2000" dirty="0" smtClean="0"/>
              <a:t> Campus; Aga Khan Agency for Microfinance</a:t>
            </a:r>
            <a:endParaRPr lang="en-US" sz="2000" dirty="0"/>
          </a:p>
        </p:txBody>
      </p:sp>
      <p:sp>
        <p:nvSpPr>
          <p:cNvPr id="14" name="Down Arrow 13"/>
          <p:cNvSpPr/>
          <p:nvPr/>
        </p:nvSpPr>
        <p:spPr bwMode="auto">
          <a:xfrm>
            <a:off x="1056593" y="3354939"/>
            <a:ext cx="685800" cy="914400"/>
          </a:xfrm>
          <a:prstGeom prst="downArrow">
            <a:avLst/>
          </a:prstGeom>
          <a:solidFill>
            <a:srgbClr val="C0688A">
              <a:alpha val="50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2000" b="1" i="1" u="none" strike="noStrike" cap="none" normalizeH="0" baseline="0" smtClean="0">
              <a:ln>
                <a:noFill/>
              </a:ln>
              <a:solidFill>
                <a:schemeClr val="bg1"/>
              </a:solidFill>
              <a:effectLst/>
              <a:latin typeface="Helvetica" pitchFamily="34" charset="0"/>
            </a:endParaRPr>
          </a:p>
        </p:txBody>
      </p:sp>
      <p:grpSp>
        <p:nvGrpSpPr>
          <p:cNvPr id="15" name="Group 14"/>
          <p:cNvGrpSpPr/>
          <p:nvPr/>
        </p:nvGrpSpPr>
        <p:grpSpPr>
          <a:xfrm>
            <a:off x="599393" y="1526139"/>
            <a:ext cx="1604772" cy="1604772"/>
            <a:chOff x="581406" y="390906"/>
            <a:chExt cx="1604772" cy="1604772"/>
          </a:xfrm>
          <a:solidFill>
            <a:srgbClr val="C0688A"/>
          </a:solidFill>
        </p:grpSpPr>
        <p:sp>
          <p:nvSpPr>
            <p:cNvPr id="16" name="Rounded Rectangle 15"/>
            <p:cNvSpPr/>
            <p:nvPr/>
          </p:nvSpPr>
          <p:spPr>
            <a:xfrm>
              <a:off x="581406" y="390906"/>
              <a:ext cx="1604772" cy="1604772"/>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4"/>
            <p:cNvSpPr/>
            <p:nvPr/>
          </p:nvSpPr>
          <p:spPr>
            <a:xfrm>
              <a:off x="659745" y="469245"/>
              <a:ext cx="1448094" cy="14480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Large Scale</a:t>
              </a:r>
            </a:p>
            <a:p>
              <a:pPr lvl="0" algn="ctr" defTabSz="844550">
                <a:lnSpc>
                  <a:spcPct val="90000"/>
                </a:lnSpc>
                <a:spcBef>
                  <a:spcPct val="0"/>
                </a:spcBef>
                <a:spcAft>
                  <a:spcPct val="35000"/>
                </a:spcAft>
              </a:pPr>
              <a:r>
                <a:rPr lang="en-US" sz="1900" kern="1200" dirty="0" smtClean="0"/>
                <a:t>Less Revenue Generation</a:t>
              </a:r>
              <a:endParaRPr lang="en-US" sz="1900" kern="1200" dirty="0"/>
            </a:p>
          </p:txBody>
        </p:sp>
      </p:grpSp>
      <p:grpSp>
        <p:nvGrpSpPr>
          <p:cNvPr id="18" name="Group 17"/>
          <p:cNvGrpSpPr/>
          <p:nvPr/>
        </p:nvGrpSpPr>
        <p:grpSpPr>
          <a:xfrm>
            <a:off x="599393" y="4421739"/>
            <a:ext cx="1676400" cy="1604772"/>
            <a:chOff x="581406" y="390906"/>
            <a:chExt cx="1604772" cy="1604772"/>
          </a:xfrm>
          <a:solidFill>
            <a:srgbClr val="C0688A"/>
          </a:solidFill>
        </p:grpSpPr>
        <p:sp>
          <p:nvSpPr>
            <p:cNvPr id="19" name="Rounded Rectangle 18"/>
            <p:cNvSpPr/>
            <p:nvPr/>
          </p:nvSpPr>
          <p:spPr>
            <a:xfrm>
              <a:off x="581406" y="390906"/>
              <a:ext cx="1604772" cy="1604772"/>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ounded Rectangle 4"/>
            <p:cNvSpPr/>
            <p:nvPr/>
          </p:nvSpPr>
          <p:spPr>
            <a:xfrm>
              <a:off x="659745" y="469245"/>
              <a:ext cx="1448094" cy="14480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Blended Finance</a:t>
              </a:r>
              <a:endParaRPr lang="en-US" sz="1900" kern="1200" dirty="0"/>
            </a:p>
          </p:txBody>
        </p:sp>
      </p:grpSp>
      <p:pic>
        <p:nvPicPr>
          <p:cNvPr id="11" name="Picture 3" descr="AKDN BLK"/>
          <p:cNvPicPr>
            <a:picLocks noChangeAspect="1" noChangeArrowheads="1"/>
          </p:cNvPicPr>
          <p:nvPr/>
        </p:nvPicPr>
        <p:blipFill>
          <a:blip r:embed="rId3" cstate="print"/>
          <a:srcRect/>
          <a:stretch>
            <a:fillRect/>
          </a:stretch>
        </p:blipFill>
        <p:spPr bwMode="auto">
          <a:xfrm>
            <a:off x="6842125" y="6366641"/>
            <a:ext cx="2301875" cy="457200"/>
          </a:xfrm>
          <a:prstGeom prst="rect">
            <a:avLst/>
          </a:prstGeom>
          <a:noFill/>
          <a:ln w="9525">
            <a:noFill/>
            <a:miter lim="800000"/>
            <a:headEnd/>
            <a:tailEnd/>
          </a:ln>
        </p:spPr>
      </p:pic>
    </p:spTree>
  </p:cSld>
  <p:clrMapOvr>
    <a:masterClrMapping/>
  </p:clrMapOvr>
  <p:transition spd="slow" advClick="0">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Sustaining Social Services</a:t>
            </a:r>
            <a:endParaRPr lang="en-US" sz="3200" dirty="0"/>
          </a:p>
        </p:txBody>
      </p:sp>
      <p:sp>
        <p:nvSpPr>
          <p:cNvPr id="10" name="Content Placeholder 9"/>
          <p:cNvSpPr>
            <a:spLocks noGrp="1"/>
          </p:cNvSpPr>
          <p:nvPr>
            <p:ph idx="1"/>
          </p:nvPr>
        </p:nvSpPr>
        <p:spPr>
          <a:xfrm>
            <a:off x="2819400" y="1524000"/>
            <a:ext cx="5791200" cy="4724400"/>
          </a:xfrm>
        </p:spPr>
        <p:txBody>
          <a:bodyPr/>
          <a:lstStyle/>
          <a:p>
            <a:pPr>
              <a:buFont typeface="Wingdings" pitchFamily="2" charset="2"/>
              <a:buChar char="§"/>
            </a:pPr>
            <a:r>
              <a:rPr lang="en-US" sz="2400" dirty="0" smtClean="0"/>
              <a:t>Many people cannot afford commercially sustainable services (e.g. Base of the Pyramid, those suffering from humanitarian crises)</a:t>
            </a:r>
          </a:p>
          <a:p>
            <a:pPr>
              <a:buFont typeface="Wingdings" pitchFamily="2" charset="2"/>
              <a:buChar char="§"/>
            </a:pPr>
            <a:endParaRPr lang="en-US" sz="2400" dirty="0" smtClean="0"/>
          </a:p>
          <a:p>
            <a:pPr>
              <a:buFont typeface="Wingdings" pitchFamily="2" charset="2"/>
              <a:buChar char="§"/>
            </a:pPr>
            <a:r>
              <a:rPr lang="en-US" sz="2400" dirty="0" smtClean="0"/>
              <a:t>Cross-subsidize service provision from more profitable enterprises, while building a variety of local assets for long-term sustainability</a:t>
            </a:r>
          </a:p>
          <a:p>
            <a:pPr>
              <a:buFont typeface="Wingdings" pitchFamily="2" charset="2"/>
              <a:buChar char="§"/>
            </a:pPr>
            <a:endParaRPr lang="en-US" sz="2400" dirty="0" smtClean="0"/>
          </a:p>
          <a:p>
            <a:pPr>
              <a:buFont typeface="Wingdings" pitchFamily="2" charset="2"/>
              <a:buChar char="§"/>
            </a:pPr>
            <a:r>
              <a:rPr lang="en-US" sz="2000" dirty="0" smtClean="0"/>
              <a:t>Examples: Community Philanthropy; AKUH Patient Welfare Fund; ECD Center Endowments; Real Estate</a:t>
            </a:r>
            <a:endParaRPr lang="en-US" sz="2000" dirty="0"/>
          </a:p>
        </p:txBody>
      </p:sp>
      <p:sp>
        <p:nvSpPr>
          <p:cNvPr id="14" name="Down Arrow 13"/>
          <p:cNvSpPr/>
          <p:nvPr/>
        </p:nvSpPr>
        <p:spPr bwMode="auto">
          <a:xfrm>
            <a:off x="1066800" y="3352800"/>
            <a:ext cx="685800" cy="914400"/>
          </a:xfrm>
          <a:prstGeom prst="downArrow">
            <a:avLst/>
          </a:prstGeom>
          <a:solidFill>
            <a:srgbClr val="C74D1F">
              <a:alpha val="50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2000" b="1" i="1" u="none" strike="noStrike" cap="none" normalizeH="0" baseline="0" smtClean="0">
              <a:ln>
                <a:noFill/>
              </a:ln>
              <a:solidFill>
                <a:schemeClr val="bg1"/>
              </a:solidFill>
              <a:effectLst/>
              <a:latin typeface="Helvetica" pitchFamily="34" charset="0"/>
            </a:endParaRPr>
          </a:p>
        </p:txBody>
      </p:sp>
      <p:grpSp>
        <p:nvGrpSpPr>
          <p:cNvPr id="15" name="Group 14"/>
          <p:cNvGrpSpPr/>
          <p:nvPr/>
        </p:nvGrpSpPr>
        <p:grpSpPr>
          <a:xfrm>
            <a:off x="609600" y="1524000"/>
            <a:ext cx="1604772" cy="1604772"/>
            <a:chOff x="581406" y="2119122"/>
            <a:chExt cx="1604772" cy="1604772"/>
          </a:xfrm>
        </p:grpSpPr>
        <p:sp>
          <p:nvSpPr>
            <p:cNvPr id="16" name="Rounded Rectangle 15"/>
            <p:cNvSpPr/>
            <p:nvPr/>
          </p:nvSpPr>
          <p:spPr>
            <a:xfrm>
              <a:off x="581406" y="2119122"/>
              <a:ext cx="1604772" cy="1604772"/>
            </a:xfrm>
            <a:prstGeom prst="roundRect">
              <a:avLst/>
            </a:prstGeom>
            <a:solidFill>
              <a:srgbClr val="C74D1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4"/>
            <p:cNvSpPr/>
            <p:nvPr/>
          </p:nvSpPr>
          <p:spPr>
            <a:xfrm>
              <a:off x="659745" y="2197461"/>
              <a:ext cx="1448094" cy="14480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Small Scale</a:t>
              </a:r>
            </a:p>
            <a:p>
              <a:pPr lvl="0" algn="ctr" defTabSz="844550">
                <a:lnSpc>
                  <a:spcPct val="90000"/>
                </a:lnSpc>
                <a:spcBef>
                  <a:spcPct val="0"/>
                </a:spcBef>
                <a:spcAft>
                  <a:spcPct val="35000"/>
                </a:spcAft>
              </a:pPr>
              <a:r>
                <a:rPr lang="en-US" sz="1900" kern="1200" dirty="0" smtClean="0"/>
                <a:t>Less Revenue Generation</a:t>
              </a:r>
              <a:endParaRPr lang="en-US" sz="1900" kern="1200" dirty="0"/>
            </a:p>
          </p:txBody>
        </p:sp>
      </p:grpSp>
      <p:grpSp>
        <p:nvGrpSpPr>
          <p:cNvPr id="18" name="Group 17"/>
          <p:cNvGrpSpPr/>
          <p:nvPr/>
        </p:nvGrpSpPr>
        <p:grpSpPr>
          <a:xfrm>
            <a:off x="609600" y="4419600"/>
            <a:ext cx="1604772" cy="1604772"/>
            <a:chOff x="581406" y="2119122"/>
            <a:chExt cx="1604772" cy="1604772"/>
          </a:xfrm>
        </p:grpSpPr>
        <p:sp>
          <p:nvSpPr>
            <p:cNvPr id="19" name="Rounded Rectangle 18"/>
            <p:cNvSpPr/>
            <p:nvPr/>
          </p:nvSpPr>
          <p:spPr>
            <a:xfrm>
              <a:off x="581406" y="2119122"/>
              <a:ext cx="1604772" cy="1604772"/>
            </a:xfrm>
            <a:prstGeom prst="roundRect">
              <a:avLst/>
            </a:prstGeom>
            <a:solidFill>
              <a:srgbClr val="C74D1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ounded Rectangle 4"/>
            <p:cNvSpPr/>
            <p:nvPr/>
          </p:nvSpPr>
          <p:spPr>
            <a:xfrm>
              <a:off x="659745" y="2197461"/>
              <a:ext cx="1448094" cy="14480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Asset Building</a:t>
              </a:r>
              <a:endParaRPr lang="en-US" sz="1900" kern="1200" dirty="0"/>
            </a:p>
          </p:txBody>
        </p:sp>
      </p:grpSp>
      <p:pic>
        <p:nvPicPr>
          <p:cNvPr id="11" name="Picture 3" descr="AKDN BLK"/>
          <p:cNvPicPr>
            <a:picLocks noChangeAspect="1" noChangeArrowheads="1"/>
          </p:cNvPicPr>
          <p:nvPr/>
        </p:nvPicPr>
        <p:blipFill>
          <a:blip r:embed="rId3" cstate="print"/>
          <a:srcRect/>
          <a:stretch>
            <a:fillRect/>
          </a:stretch>
        </p:blipFill>
        <p:spPr bwMode="auto">
          <a:xfrm>
            <a:off x="6842125" y="6400800"/>
            <a:ext cx="2301875" cy="457200"/>
          </a:xfrm>
          <a:prstGeom prst="rect">
            <a:avLst/>
          </a:prstGeom>
          <a:noFill/>
          <a:ln w="9525">
            <a:noFill/>
            <a:miter lim="800000"/>
            <a:headEnd/>
            <a:tailEnd/>
          </a:ln>
        </p:spPr>
      </p:pic>
    </p:spTree>
  </p:cSld>
  <p:clrMapOvr>
    <a:masterClrMapping/>
  </p:clrMapOvr>
  <p:transition spd="slow" advClick="0">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Future Directions: Local Investment </a:t>
            </a:r>
            <a:endParaRPr lang="en-US" sz="3200" dirty="0"/>
          </a:p>
        </p:txBody>
      </p:sp>
      <p:grpSp>
        <p:nvGrpSpPr>
          <p:cNvPr id="3" name="Group 5"/>
          <p:cNvGrpSpPr/>
          <p:nvPr/>
        </p:nvGrpSpPr>
        <p:grpSpPr>
          <a:xfrm>
            <a:off x="609600" y="4419600"/>
            <a:ext cx="1634490" cy="1634490"/>
            <a:chOff x="2425065" y="2158365"/>
            <a:chExt cx="1634490" cy="1634490"/>
          </a:xfrm>
          <a:solidFill>
            <a:srgbClr val="90C13E"/>
          </a:solidFill>
        </p:grpSpPr>
        <p:sp>
          <p:nvSpPr>
            <p:cNvPr id="7" name="Rounded Rectangle 6"/>
            <p:cNvSpPr/>
            <p:nvPr/>
          </p:nvSpPr>
          <p:spPr>
            <a:xfrm>
              <a:off x="2425065" y="2158365"/>
              <a:ext cx="1634490" cy="163449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2504854" y="2238154"/>
              <a:ext cx="1474912" cy="14749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Local Blended Investment</a:t>
              </a:r>
              <a:endParaRPr lang="en-US" sz="1900" kern="1200" dirty="0"/>
            </a:p>
          </p:txBody>
        </p:sp>
      </p:grpSp>
      <p:sp>
        <p:nvSpPr>
          <p:cNvPr id="10" name="Content Placeholder 9"/>
          <p:cNvSpPr>
            <a:spLocks noGrp="1"/>
          </p:cNvSpPr>
          <p:nvPr>
            <p:ph idx="1"/>
          </p:nvPr>
        </p:nvSpPr>
        <p:spPr>
          <a:xfrm>
            <a:off x="2819400" y="1905000"/>
            <a:ext cx="5791200" cy="4953000"/>
          </a:xfrm>
        </p:spPr>
        <p:txBody>
          <a:bodyPr/>
          <a:lstStyle/>
          <a:p>
            <a:pPr>
              <a:buFont typeface="Wingdings" pitchFamily="2" charset="2"/>
              <a:buChar char="§"/>
            </a:pPr>
            <a:r>
              <a:rPr lang="en-US" sz="2400" dirty="0" smtClean="0"/>
              <a:t>Create regional funds or investment companies that are “permanent and localized”</a:t>
            </a:r>
          </a:p>
          <a:p>
            <a:pPr>
              <a:buFont typeface="Wingdings" pitchFamily="2" charset="2"/>
              <a:buChar char="§"/>
            </a:pPr>
            <a:endParaRPr lang="en-US" sz="1600" dirty="0" smtClean="0"/>
          </a:p>
          <a:p>
            <a:pPr>
              <a:buFont typeface="Wingdings" pitchFamily="2" charset="2"/>
              <a:buChar char="§"/>
            </a:pPr>
            <a:r>
              <a:rPr lang="en-US" sz="2400" dirty="0" smtClean="0"/>
              <a:t>Integrating and deepening financial services</a:t>
            </a:r>
          </a:p>
          <a:p>
            <a:pPr>
              <a:buFont typeface="Wingdings" pitchFamily="2" charset="2"/>
              <a:buChar char="§"/>
            </a:pPr>
            <a:endParaRPr lang="en-US" sz="1600" dirty="0" smtClean="0"/>
          </a:p>
          <a:p>
            <a:pPr>
              <a:buFont typeface="Wingdings" pitchFamily="2" charset="2"/>
              <a:buChar char="§"/>
            </a:pPr>
            <a:r>
              <a:rPr lang="en-US" sz="2400" dirty="0" smtClean="0"/>
              <a:t>Build local capacity through academic education; training; local hires; and knowledge transfer</a:t>
            </a:r>
          </a:p>
          <a:p>
            <a:pPr>
              <a:buFont typeface="Wingdings" pitchFamily="2" charset="2"/>
              <a:buChar char="§"/>
            </a:pPr>
            <a:endParaRPr lang="en-US" sz="1200" dirty="0" smtClean="0"/>
          </a:p>
        </p:txBody>
      </p:sp>
      <p:grpSp>
        <p:nvGrpSpPr>
          <p:cNvPr id="4" name="Group 10"/>
          <p:cNvGrpSpPr/>
          <p:nvPr/>
        </p:nvGrpSpPr>
        <p:grpSpPr>
          <a:xfrm>
            <a:off x="609600" y="1524000"/>
            <a:ext cx="1604772" cy="1604772"/>
            <a:chOff x="2309622" y="2119122"/>
            <a:chExt cx="1604772" cy="1604772"/>
          </a:xfrm>
          <a:solidFill>
            <a:srgbClr val="90C13E"/>
          </a:solidFill>
        </p:grpSpPr>
        <p:sp>
          <p:nvSpPr>
            <p:cNvPr id="12" name="Rounded Rectangle 11"/>
            <p:cNvSpPr/>
            <p:nvPr/>
          </p:nvSpPr>
          <p:spPr>
            <a:xfrm>
              <a:off x="2309622" y="2119122"/>
              <a:ext cx="1604772" cy="1604772"/>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2387961" y="2197461"/>
              <a:ext cx="1448094" cy="14480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Small Scale</a:t>
              </a:r>
            </a:p>
            <a:p>
              <a:pPr lvl="0" algn="ctr" defTabSz="844550">
                <a:lnSpc>
                  <a:spcPct val="90000"/>
                </a:lnSpc>
                <a:spcBef>
                  <a:spcPct val="0"/>
                </a:spcBef>
                <a:spcAft>
                  <a:spcPct val="35000"/>
                </a:spcAft>
              </a:pPr>
              <a:r>
                <a:rPr lang="en-US" sz="1900" kern="1200" dirty="0" smtClean="0"/>
                <a:t>More Revenue Generation</a:t>
              </a:r>
              <a:endParaRPr lang="en-US" sz="1900" kern="1200" dirty="0"/>
            </a:p>
          </p:txBody>
        </p:sp>
      </p:grpSp>
      <p:sp>
        <p:nvSpPr>
          <p:cNvPr id="14" name="Down Arrow 13"/>
          <p:cNvSpPr/>
          <p:nvPr/>
        </p:nvSpPr>
        <p:spPr bwMode="auto">
          <a:xfrm>
            <a:off x="1066800" y="3352800"/>
            <a:ext cx="685800" cy="914400"/>
          </a:xfrm>
          <a:prstGeom prst="downArrow">
            <a:avLst/>
          </a:prstGeom>
          <a:solidFill>
            <a:srgbClr val="90C13E">
              <a:alpha val="50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2000" b="1" i="1" u="none" strike="noStrike" cap="none" normalizeH="0" baseline="0" smtClean="0">
              <a:ln>
                <a:noFill/>
              </a:ln>
              <a:solidFill>
                <a:schemeClr val="bg1"/>
              </a:solidFill>
              <a:effectLst/>
              <a:latin typeface="Helvetica" pitchFamily="34" charset="0"/>
            </a:endParaRPr>
          </a:p>
        </p:txBody>
      </p:sp>
      <p:pic>
        <p:nvPicPr>
          <p:cNvPr id="11" name="Picture 3" descr="AKDN BLK"/>
          <p:cNvPicPr>
            <a:picLocks noChangeAspect="1" noChangeArrowheads="1"/>
          </p:cNvPicPr>
          <p:nvPr/>
        </p:nvPicPr>
        <p:blipFill>
          <a:blip r:embed="rId3" cstate="print"/>
          <a:srcRect/>
          <a:stretch>
            <a:fillRect/>
          </a:stretch>
        </p:blipFill>
        <p:spPr bwMode="auto">
          <a:xfrm>
            <a:off x="6873657" y="6400800"/>
            <a:ext cx="2270344" cy="457200"/>
          </a:xfrm>
          <a:prstGeom prst="rect">
            <a:avLst/>
          </a:prstGeom>
          <a:noFill/>
          <a:ln w="9525">
            <a:noFill/>
            <a:miter lim="800000"/>
            <a:headEnd/>
            <a:tailEnd/>
          </a:ln>
        </p:spPr>
      </p:pic>
    </p:spTree>
  </p:cSld>
  <p:clrMapOvr>
    <a:masterClrMapping/>
  </p:clrMapOvr>
  <p:transition spd="slow" advClick="0">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0"/>
            <a:ext cx="9144000" cy="923330"/>
          </a:xfrm>
          <a:prstGeom prst="rect">
            <a:avLst/>
          </a:prstGeom>
          <a:solidFill>
            <a:srgbClr val="DDDDDD"/>
          </a:solidFill>
        </p:spPr>
        <p:txBody>
          <a:bodyPr wrap="square" rtlCol="0">
            <a:spAutoFit/>
          </a:bodyPr>
          <a:lstStyle/>
          <a:p>
            <a:pPr>
              <a:defRPr/>
            </a:pPr>
            <a:endParaRPr lang="en-US" kern="0" dirty="0">
              <a:solidFill>
                <a:sysClr val="windowText" lastClr="000000"/>
              </a:solidFill>
            </a:endParaRPr>
          </a:p>
          <a:p>
            <a:pPr>
              <a:defRPr/>
            </a:pPr>
            <a:endParaRPr lang="en-US" kern="0" dirty="0">
              <a:solidFill>
                <a:sysClr val="windowText" lastClr="000000"/>
              </a:solidFill>
            </a:endParaRPr>
          </a:p>
          <a:p>
            <a:pPr>
              <a:defRPr/>
            </a:pPr>
            <a:endParaRPr lang="en-US" kern="0" dirty="0">
              <a:solidFill>
                <a:sysClr val="windowText" lastClr="000000"/>
              </a:solidFill>
            </a:endParaRPr>
          </a:p>
        </p:txBody>
      </p:sp>
      <p:grpSp>
        <p:nvGrpSpPr>
          <p:cNvPr id="2" name="Group 45"/>
          <p:cNvGrpSpPr/>
          <p:nvPr/>
        </p:nvGrpSpPr>
        <p:grpSpPr>
          <a:xfrm>
            <a:off x="-381000" y="248386"/>
            <a:ext cx="9524999" cy="6457213"/>
            <a:chOff x="-304800" y="240665"/>
            <a:chExt cx="9447560" cy="6083935"/>
          </a:xfrm>
        </p:grpSpPr>
        <p:grpSp>
          <p:nvGrpSpPr>
            <p:cNvPr id="3" name="Group 46"/>
            <p:cNvGrpSpPr/>
            <p:nvPr/>
          </p:nvGrpSpPr>
          <p:grpSpPr>
            <a:xfrm>
              <a:off x="152400" y="1295399"/>
              <a:ext cx="1676400" cy="1447801"/>
              <a:chOff x="162791" y="1295400"/>
              <a:chExt cx="1447800" cy="1066800"/>
            </a:xfrm>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p:grpSpPr>
          <p:sp>
            <p:nvSpPr>
              <p:cNvPr id="56" name="Oval 55"/>
              <p:cNvSpPr/>
              <p:nvPr/>
            </p:nvSpPr>
            <p:spPr>
              <a:xfrm>
                <a:off x="162791" y="1295400"/>
                <a:ext cx="1447800" cy="1066800"/>
              </a:xfrm>
              <a:prstGeom prst="ellipse">
                <a:avLst/>
              </a:prstGeom>
              <a:solidFill>
                <a:srgbClr val="AA8866"/>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TextBox 56"/>
              <p:cNvSpPr txBox="1"/>
              <p:nvPr/>
            </p:nvSpPr>
            <p:spPr>
              <a:xfrm>
                <a:off x="162791" y="1510018"/>
                <a:ext cx="1447800" cy="610767"/>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ctr"/>
                <a:r>
                  <a:rPr lang="en-US" b="1" dirty="0">
                    <a:solidFill>
                      <a:prstClr val="white"/>
                    </a:solidFill>
                  </a:rPr>
                  <a:t>Global </a:t>
                </a:r>
              </a:p>
              <a:p>
                <a:pPr algn="ctr"/>
                <a:r>
                  <a:rPr lang="en-US" b="1" dirty="0">
                    <a:solidFill>
                      <a:prstClr val="white"/>
                    </a:solidFill>
                  </a:rPr>
                  <a:t>Development </a:t>
                </a:r>
              </a:p>
              <a:p>
                <a:pPr algn="ctr"/>
                <a:r>
                  <a:rPr lang="en-US" b="1" dirty="0">
                    <a:solidFill>
                      <a:prstClr val="white"/>
                    </a:solidFill>
                  </a:rPr>
                  <a:t>Alliance</a:t>
                </a:r>
              </a:p>
            </p:txBody>
          </p:sp>
        </p:grpSp>
        <p:sp>
          <p:nvSpPr>
            <p:cNvPr id="15" name="Right Arrow 14"/>
            <p:cNvSpPr/>
            <p:nvPr/>
          </p:nvSpPr>
          <p:spPr>
            <a:xfrm>
              <a:off x="1905000" y="1828800"/>
              <a:ext cx="381000" cy="304800"/>
            </a:xfrm>
            <a:prstGeom prst="rightArrow">
              <a:avLst/>
            </a:prstGeom>
            <a:solidFill>
              <a:srgbClr val="CEC19E"/>
            </a:solidFill>
            <a:ln>
              <a:solidFill>
                <a:srgbClr val="CEC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p:nvSpPr>
          <p:spPr>
            <a:xfrm>
              <a:off x="2362200" y="1371600"/>
              <a:ext cx="914400" cy="1219200"/>
            </a:xfrm>
            <a:prstGeom prst="roundRect">
              <a:avLst/>
            </a:prstGeom>
            <a:solidFill>
              <a:srgbClr val="67A3B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prstClr val="white"/>
                  </a:solidFill>
                </a:rPr>
                <a:t>MIAD financing facility set up</a:t>
              </a:r>
            </a:p>
          </p:txBody>
        </p:sp>
        <p:sp>
          <p:nvSpPr>
            <p:cNvPr id="18" name="Rounded Rectangle 17"/>
            <p:cNvSpPr/>
            <p:nvPr/>
          </p:nvSpPr>
          <p:spPr>
            <a:xfrm>
              <a:off x="3625386" y="1371600"/>
              <a:ext cx="1022814" cy="1259032"/>
            </a:xfrm>
            <a:prstGeom prst="roundRect">
              <a:avLst/>
            </a:prstGeom>
            <a:solidFill>
              <a:srgbClr val="67A3B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prstClr val="white"/>
                  </a:solidFill>
                </a:rPr>
                <a:t>Financing facility invests in economic drivers</a:t>
              </a:r>
            </a:p>
          </p:txBody>
        </p:sp>
        <p:sp>
          <p:nvSpPr>
            <p:cNvPr id="19" name="Right Arrow 18"/>
            <p:cNvSpPr/>
            <p:nvPr/>
          </p:nvSpPr>
          <p:spPr>
            <a:xfrm>
              <a:off x="3323063" y="1809750"/>
              <a:ext cx="304800" cy="228600"/>
            </a:xfrm>
            <a:prstGeom prst="rightArrow">
              <a:avLst/>
            </a:prstGeom>
            <a:solidFill>
              <a:srgbClr val="CEC19E"/>
            </a:solidFill>
            <a:ln>
              <a:solidFill>
                <a:srgbClr val="CEC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ight Arrow 19"/>
            <p:cNvSpPr/>
            <p:nvPr/>
          </p:nvSpPr>
          <p:spPr>
            <a:xfrm>
              <a:off x="4724400" y="1828800"/>
              <a:ext cx="304800" cy="228600"/>
            </a:xfrm>
            <a:prstGeom prst="rightArrow">
              <a:avLst/>
            </a:prstGeom>
            <a:solidFill>
              <a:srgbClr val="CEC19E"/>
            </a:solidFill>
            <a:ln>
              <a:solidFill>
                <a:srgbClr val="CEC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ounded Rectangle 20"/>
            <p:cNvSpPr/>
            <p:nvPr/>
          </p:nvSpPr>
          <p:spPr>
            <a:xfrm>
              <a:off x="5061415" y="1371600"/>
              <a:ext cx="958385" cy="1190625"/>
            </a:xfrm>
            <a:prstGeom prst="roundRect">
              <a:avLst/>
            </a:prstGeom>
            <a:solidFill>
              <a:srgbClr val="67A3B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prstClr val="white"/>
                  </a:solidFill>
                </a:rPr>
                <a:t>Economic drivers return a profit</a:t>
              </a:r>
            </a:p>
          </p:txBody>
        </p:sp>
        <p:sp>
          <p:nvSpPr>
            <p:cNvPr id="22" name="Right Arrow 21"/>
            <p:cNvSpPr/>
            <p:nvPr/>
          </p:nvSpPr>
          <p:spPr>
            <a:xfrm>
              <a:off x="6096000" y="1828800"/>
              <a:ext cx="304800" cy="228600"/>
            </a:xfrm>
            <a:prstGeom prst="rightArrow">
              <a:avLst/>
            </a:prstGeom>
            <a:solidFill>
              <a:srgbClr val="CEC19E"/>
            </a:solidFill>
            <a:ln>
              <a:solidFill>
                <a:srgbClr val="CEC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ounded Rectangle 22"/>
            <p:cNvSpPr/>
            <p:nvPr/>
          </p:nvSpPr>
          <p:spPr>
            <a:xfrm>
              <a:off x="6477000" y="1371600"/>
              <a:ext cx="914400" cy="1219200"/>
            </a:xfrm>
            <a:prstGeom prst="roundRect">
              <a:avLst/>
            </a:prstGeom>
            <a:solidFill>
              <a:srgbClr val="C74D1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prstClr val="white"/>
                  </a:solidFill>
                </a:rPr>
                <a:t>Portion of financial returns into a nonprofit</a:t>
              </a:r>
            </a:p>
          </p:txBody>
        </p:sp>
        <p:sp>
          <p:nvSpPr>
            <p:cNvPr id="24" name="Right Arrow 23"/>
            <p:cNvSpPr/>
            <p:nvPr/>
          </p:nvSpPr>
          <p:spPr>
            <a:xfrm>
              <a:off x="7467600" y="1828800"/>
              <a:ext cx="304800" cy="228600"/>
            </a:xfrm>
            <a:prstGeom prst="rightArrow">
              <a:avLst/>
            </a:prstGeom>
            <a:solidFill>
              <a:srgbClr val="CEC19E"/>
            </a:solidFill>
            <a:ln>
              <a:solidFill>
                <a:srgbClr val="CEC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ounded Rectangle 24"/>
            <p:cNvSpPr/>
            <p:nvPr/>
          </p:nvSpPr>
          <p:spPr>
            <a:xfrm>
              <a:off x="7782313" y="1371600"/>
              <a:ext cx="1209288" cy="1259032"/>
            </a:xfrm>
            <a:prstGeom prst="roundRect">
              <a:avLst/>
            </a:prstGeom>
            <a:solidFill>
              <a:srgbClr val="C74D1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prstClr val="white"/>
                  </a:solidFill>
                </a:rPr>
                <a:t>Nonprofit disburses funds for social development</a:t>
              </a:r>
            </a:p>
          </p:txBody>
        </p:sp>
        <p:sp>
          <p:nvSpPr>
            <p:cNvPr id="26" name="Down Arrow 25"/>
            <p:cNvSpPr/>
            <p:nvPr/>
          </p:nvSpPr>
          <p:spPr>
            <a:xfrm>
              <a:off x="762000" y="2819400"/>
              <a:ext cx="533400" cy="762000"/>
            </a:xfrm>
            <a:prstGeom prst="downArrow">
              <a:avLst/>
            </a:prstGeom>
            <a:solidFill>
              <a:srgbClr val="CEC19E"/>
            </a:solidFill>
            <a:ln>
              <a:solidFill>
                <a:srgbClr val="CEC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ight Arrow 26"/>
            <p:cNvSpPr/>
            <p:nvPr/>
          </p:nvSpPr>
          <p:spPr>
            <a:xfrm>
              <a:off x="4572000" y="4419600"/>
              <a:ext cx="1447800" cy="457200"/>
            </a:xfrm>
            <a:prstGeom prst="rightArrow">
              <a:avLst/>
            </a:prstGeom>
            <a:solidFill>
              <a:srgbClr val="CEC19E"/>
            </a:solidFill>
            <a:ln>
              <a:solidFill>
                <a:srgbClr val="CEC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ounded Rectangle 27"/>
            <p:cNvSpPr/>
            <p:nvPr/>
          </p:nvSpPr>
          <p:spPr>
            <a:xfrm>
              <a:off x="6172200" y="3657600"/>
              <a:ext cx="2667000" cy="1752600"/>
            </a:xfrm>
            <a:prstGeom prst="roundRect">
              <a:avLst/>
            </a:prstGeom>
            <a:solidFill>
              <a:srgbClr val="207A4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Toward </a:t>
              </a:r>
            </a:p>
            <a:p>
              <a:pPr algn="ctr"/>
              <a:r>
                <a:rPr lang="en-US" b="1" dirty="0">
                  <a:solidFill>
                    <a:prstClr val="white"/>
                  </a:solidFill>
                </a:rPr>
                <a:t>Sustained Social &amp; Economic Development</a:t>
              </a:r>
            </a:p>
          </p:txBody>
        </p:sp>
        <p:sp>
          <p:nvSpPr>
            <p:cNvPr id="29" name="Down Arrow 28"/>
            <p:cNvSpPr/>
            <p:nvPr/>
          </p:nvSpPr>
          <p:spPr>
            <a:xfrm>
              <a:off x="8077200" y="2667000"/>
              <a:ext cx="533400" cy="914400"/>
            </a:xfrm>
            <a:prstGeom prst="downArrow">
              <a:avLst/>
            </a:prstGeom>
            <a:solidFill>
              <a:srgbClr val="CEC19E"/>
            </a:solidFill>
            <a:ln>
              <a:solidFill>
                <a:srgbClr val="CEC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 name="Group 67"/>
            <p:cNvGrpSpPr/>
            <p:nvPr/>
          </p:nvGrpSpPr>
          <p:grpSpPr>
            <a:xfrm>
              <a:off x="228600" y="5791200"/>
              <a:ext cx="4343400" cy="533400"/>
              <a:chOff x="228600" y="5867400"/>
              <a:chExt cx="4343400" cy="533400"/>
            </a:xfrm>
          </p:grpSpPr>
          <p:sp>
            <p:nvSpPr>
              <p:cNvPr id="51" name="Pentagon 50"/>
              <p:cNvSpPr/>
              <p:nvPr/>
            </p:nvSpPr>
            <p:spPr>
              <a:xfrm>
                <a:off x="228600" y="5867400"/>
                <a:ext cx="990600" cy="533400"/>
              </a:xfrm>
              <a:prstGeom prst="homePlate">
                <a:avLst/>
              </a:prstGeom>
              <a:solidFill>
                <a:srgbClr val="CEC1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white"/>
                    </a:solidFill>
                  </a:rPr>
                  <a:t>Year 1</a:t>
                </a:r>
              </a:p>
            </p:txBody>
          </p:sp>
          <p:sp>
            <p:nvSpPr>
              <p:cNvPr id="52" name="Chevron 51"/>
              <p:cNvSpPr/>
              <p:nvPr/>
            </p:nvSpPr>
            <p:spPr>
              <a:xfrm>
                <a:off x="1143000" y="5867400"/>
                <a:ext cx="990600" cy="533400"/>
              </a:xfrm>
              <a:prstGeom prst="chevron">
                <a:avLst/>
              </a:prstGeom>
              <a:solidFill>
                <a:srgbClr val="CEC1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white"/>
                    </a:solidFill>
                  </a:rPr>
                  <a:t>2</a:t>
                </a:r>
              </a:p>
            </p:txBody>
          </p:sp>
          <p:sp>
            <p:nvSpPr>
              <p:cNvPr id="53" name="Chevron 52"/>
              <p:cNvSpPr/>
              <p:nvPr/>
            </p:nvSpPr>
            <p:spPr>
              <a:xfrm>
                <a:off x="1981200" y="5867400"/>
                <a:ext cx="990600" cy="533400"/>
              </a:xfrm>
              <a:prstGeom prst="chevron">
                <a:avLst/>
              </a:prstGeom>
              <a:solidFill>
                <a:srgbClr val="CEC1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white"/>
                    </a:solidFill>
                  </a:rPr>
                  <a:t> 3</a:t>
                </a:r>
              </a:p>
            </p:txBody>
          </p:sp>
          <p:sp>
            <p:nvSpPr>
              <p:cNvPr id="54" name="Chevron 53"/>
              <p:cNvSpPr/>
              <p:nvPr/>
            </p:nvSpPr>
            <p:spPr>
              <a:xfrm>
                <a:off x="2819400" y="5867400"/>
                <a:ext cx="914400" cy="533400"/>
              </a:xfrm>
              <a:prstGeom prst="chevron">
                <a:avLst/>
              </a:prstGeom>
              <a:solidFill>
                <a:srgbClr val="CEC1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white"/>
                    </a:solidFill>
                  </a:rPr>
                  <a:t>4</a:t>
                </a:r>
              </a:p>
            </p:txBody>
          </p:sp>
          <p:sp>
            <p:nvSpPr>
              <p:cNvPr id="55" name="Chevron 54"/>
              <p:cNvSpPr/>
              <p:nvPr/>
            </p:nvSpPr>
            <p:spPr>
              <a:xfrm>
                <a:off x="3581400" y="5867400"/>
                <a:ext cx="990600" cy="533400"/>
              </a:xfrm>
              <a:prstGeom prst="chevron">
                <a:avLst/>
              </a:prstGeom>
              <a:solidFill>
                <a:srgbClr val="CEC1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white"/>
                    </a:solidFill>
                  </a:rPr>
                  <a:t>5</a:t>
                </a:r>
              </a:p>
            </p:txBody>
          </p:sp>
        </p:grpSp>
        <p:grpSp>
          <p:nvGrpSpPr>
            <p:cNvPr id="5" name="Group 68"/>
            <p:cNvGrpSpPr/>
            <p:nvPr/>
          </p:nvGrpSpPr>
          <p:grpSpPr>
            <a:xfrm>
              <a:off x="4724400" y="5791200"/>
              <a:ext cx="4267200" cy="533400"/>
              <a:chOff x="4724400" y="5867400"/>
              <a:chExt cx="4267200" cy="533400"/>
            </a:xfrm>
            <a:solidFill>
              <a:srgbClr val="CEC19E"/>
            </a:solidFill>
          </p:grpSpPr>
          <p:sp>
            <p:nvSpPr>
              <p:cNvPr id="48" name="Pentagon 47"/>
              <p:cNvSpPr/>
              <p:nvPr/>
            </p:nvSpPr>
            <p:spPr>
              <a:xfrm>
                <a:off x="4724400" y="5867400"/>
                <a:ext cx="1447800" cy="533400"/>
              </a:xfrm>
              <a:prstGeom prst="homePlat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white"/>
                    </a:solidFill>
                  </a:rPr>
                  <a:t>6</a:t>
                </a:r>
              </a:p>
            </p:txBody>
          </p:sp>
          <p:sp>
            <p:nvSpPr>
              <p:cNvPr id="49" name="Chevron 48"/>
              <p:cNvSpPr/>
              <p:nvPr/>
            </p:nvSpPr>
            <p:spPr>
              <a:xfrm>
                <a:off x="6019800" y="5867400"/>
                <a:ext cx="1752600" cy="533400"/>
              </a:xfrm>
              <a:prstGeom prst="chevr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white"/>
                    </a:solidFill>
                  </a:rPr>
                  <a:t>……</a:t>
                </a:r>
              </a:p>
            </p:txBody>
          </p:sp>
          <p:sp>
            <p:nvSpPr>
              <p:cNvPr id="50" name="Chevron 49"/>
              <p:cNvSpPr/>
              <p:nvPr/>
            </p:nvSpPr>
            <p:spPr>
              <a:xfrm>
                <a:off x="7620000" y="5867400"/>
                <a:ext cx="1371600" cy="533400"/>
              </a:xfrm>
              <a:prstGeom prst="chevr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white"/>
                    </a:solidFill>
                  </a:rPr>
                  <a:t> 20</a:t>
                </a:r>
              </a:p>
            </p:txBody>
          </p:sp>
        </p:grpSp>
        <p:sp>
          <p:nvSpPr>
            <p:cNvPr id="32" name="TextBox 31"/>
            <p:cNvSpPr txBox="1"/>
            <p:nvPr/>
          </p:nvSpPr>
          <p:spPr>
            <a:xfrm>
              <a:off x="73102" y="240665"/>
              <a:ext cx="9069658" cy="1014946"/>
            </a:xfrm>
            <a:prstGeom prst="rect">
              <a:avLst/>
            </a:prstGeom>
            <a:noFill/>
          </p:spPr>
          <p:txBody>
            <a:bodyPr wrap="square" rtlCol="0">
              <a:spAutoFit/>
            </a:bodyPr>
            <a:lstStyle/>
            <a:p>
              <a:pPr algn="ctr"/>
              <a:r>
                <a:rPr lang="en-US" sz="3200" dirty="0" smtClean="0">
                  <a:solidFill>
                    <a:prstClr val="black"/>
                  </a:solidFill>
                  <a:latin typeface="Arial" pitchFamily="34" charset="0"/>
                  <a:cs typeface="Arial" pitchFamily="34" charset="0"/>
                </a:rPr>
                <a:t>Innovative Partnership: USAID MIAD GDA</a:t>
              </a:r>
              <a:endParaRPr lang="en-US" sz="3200" dirty="0">
                <a:solidFill>
                  <a:prstClr val="black"/>
                </a:solidFill>
                <a:latin typeface="Arial" pitchFamily="34" charset="0"/>
                <a:cs typeface="Arial" pitchFamily="34" charset="0"/>
              </a:endParaRPr>
            </a:p>
            <a:p>
              <a:endParaRPr lang="en-US" sz="3200" dirty="0">
                <a:solidFill>
                  <a:prstClr val="black"/>
                </a:solidFill>
              </a:endParaRPr>
            </a:p>
          </p:txBody>
        </p:sp>
        <p:grpSp>
          <p:nvGrpSpPr>
            <p:cNvPr id="6" name="Group 71"/>
            <p:cNvGrpSpPr/>
            <p:nvPr/>
          </p:nvGrpSpPr>
          <p:grpSpPr>
            <a:xfrm>
              <a:off x="-304800" y="3657600"/>
              <a:ext cx="4724400" cy="1828800"/>
              <a:chOff x="-304800" y="3276600"/>
              <a:chExt cx="4724400" cy="1828800"/>
            </a:xfrm>
          </p:grpSpPr>
          <p:sp>
            <p:nvSpPr>
              <p:cNvPr id="42" name="Rounded Rectangle 41"/>
              <p:cNvSpPr/>
              <p:nvPr/>
            </p:nvSpPr>
            <p:spPr>
              <a:xfrm>
                <a:off x="152400" y="3276600"/>
                <a:ext cx="4267200" cy="1828800"/>
              </a:xfrm>
              <a:prstGeom prst="roundRect">
                <a:avLst/>
              </a:prstGeom>
              <a:solidFill>
                <a:srgbClr val="90C1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Governance </a:t>
                </a:r>
              </a:p>
            </p:txBody>
          </p:sp>
          <p:sp>
            <p:nvSpPr>
              <p:cNvPr id="43" name="Rectangle 42"/>
              <p:cNvSpPr/>
              <p:nvPr/>
            </p:nvSpPr>
            <p:spPr>
              <a:xfrm>
                <a:off x="0" y="4114800"/>
                <a:ext cx="1913785" cy="847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Rural Development</a:t>
                </a:r>
              </a:p>
            </p:txBody>
          </p:sp>
          <p:sp>
            <p:nvSpPr>
              <p:cNvPr id="44" name="Rectangle 43"/>
              <p:cNvSpPr/>
              <p:nvPr/>
            </p:nvSpPr>
            <p:spPr>
              <a:xfrm>
                <a:off x="2286000" y="3810000"/>
                <a:ext cx="179070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bg1"/>
                    </a:solidFill>
                  </a:rPr>
                  <a:t>Health</a:t>
                </a:r>
              </a:p>
            </p:txBody>
          </p:sp>
          <p:sp>
            <p:nvSpPr>
              <p:cNvPr id="45" name="TextBox 44"/>
              <p:cNvSpPr txBox="1"/>
              <p:nvPr/>
            </p:nvSpPr>
            <p:spPr>
              <a:xfrm>
                <a:off x="375425" y="3352800"/>
                <a:ext cx="3930185" cy="331559"/>
              </a:xfrm>
              <a:prstGeom prst="rect">
                <a:avLst/>
              </a:prstGeom>
              <a:noFill/>
            </p:spPr>
            <p:txBody>
              <a:bodyPr wrap="square" rtlCol="0">
                <a:spAutoFit/>
              </a:bodyPr>
              <a:lstStyle/>
              <a:p>
                <a:r>
                  <a:rPr lang="en-US" b="1" dirty="0">
                    <a:solidFill>
                      <a:prstClr val="white"/>
                    </a:solidFill>
                  </a:rPr>
                  <a:t>Platform for Social Development</a:t>
                </a:r>
              </a:p>
            </p:txBody>
          </p:sp>
          <p:sp>
            <p:nvSpPr>
              <p:cNvPr id="46" name="Rectangle 45"/>
              <p:cNvSpPr/>
              <p:nvPr/>
            </p:nvSpPr>
            <p:spPr>
              <a:xfrm>
                <a:off x="-304800" y="3810000"/>
                <a:ext cx="1828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bg1"/>
                    </a:solidFill>
                  </a:rPr>
                  <a:t>Education</a:t>
                </a:r>
              </a:p>
            </p:txBody>
          </p:sp>
          <p:sp>
            <p:nvSpPr>
              <p:cNvPr id="47" name="Rectangle 46"/>
              <p:cNvSpPr/>
              <p:nvPr/>
            </p:nvSpPr>
            <p:spPr>
              <a:xfrm>
                <a:off x="2667000" y="4495800"/>
                <a:ext cx="1524000" cy="228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bg1"/>
                    </a:solidFill>
                  </a:rPr>
                  <a:t>Microfinance</a:t>
                </a:r>
              </a:p>
            </p:txBody>
          </p:sp>
        </p:grpSp>
        <p:sp>
          <p:nvSpPr>
            <p:cNvPr id="34" name="TextBox 33"/>
            <p:cNvSpPr txBox="1"/>
            <p:nvPr/>
          </p:nvSpPr>
          <p:spPr>
            <a:xfrm>
              <a:off x="3276600" y="914400"/>
              <a:ext cx="2438400" cy="338554"/>
            </a:xfrm>
            <a:prstGeom prst="rect">
              <a:avLst/>
            </a:prstGeom>
            <a:noFill/>
          </p:spPr>
          <p:txBody>
            <a:bodyPr wrap="square" rtlCol="0">
              <a:spAutoFit/>
            </a:bodyPr>
            <a:lstStyle/>
            <a:p>
              <a:r>
                <a:rPr lang="en-US" sz="1600" b="1" dirty="0">
                  <a:solidFill>
                    <a:prstClr val="black"/>
                  </a:solidFill>
                </a:rPr>
                <a:t>Investment Vehicle </a:t>
              </a:r>
            </a:p>
          </p:txBody>
        </p:sp>
        <p:sp>
          <p:nvSpPr>
            <p:cNvPr id="35" name="TextBox 34"/>
            <p:cNvSpPr txBox="1"/>
            <p:nvPr/>
          </p:nvSpPr>
          <p:spPr>
            <a:xfrm>
              <a:off x="7010400" y="914400"/>
              <a:ext cx="1645002" cy="338554"/>
            </a:xfrm>
            <a:prstGeom prst="rect">
              <a:avLst/>
            </a:prstGeom>
            <a:noFill/>
          </p:spPr>
          <p:txBody>
            <a:bodyPr wrap="none" rtlCol="0">
              <a:spAutoFit/>
            </a:bodyPr>
            <a:lstStyle/>
            <a:p>
              <a:r>
                <a:rPr lang="en-US" sz="1600" b="1" dirty="0">
                  <a:solidFill>
                    <a:prstClr val="black"/>
                  </a:solidFill>
                </a:rPr>
                <a:t>Trust Mechanism</a:t>
              </a:r>
              <a:endParaRPr lang="en-US" sz="1600" dirty="0">
                <a:solidFill>
                  <a:prstClr val="black"/>
                </a:solidFill>
              </a:endParaRPr>
            </a:p>
          </p:txBody>
        </p:sp>
        <p:cxnSp>
          <p:nvCxnSpPr>
            <p:cNvPr id="36" name="Straight Connector 35"/>
            <p:cNvCxnSpPr/>
            <p:nvPr/>
          </p:nvCxnSpPr>
          <p:spPr>
            <a:xfrm>
              <a:off x="2362200" y="1219200"/>
              <a:ext cx="3657600" cy="0"/>
            </a:xfrm>
            <a:prstGeom prst="line">
              <a:avLst/>
            </a:prstGeom>
            <a:ln w="28575">
              <a:solidFill>
                <a:srgbClr val="67A3BD"/>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362200" y="1219200"/>
              <a:ext cx="0" cy="228600"/>
            </a:xfrm>
            <a:prstGeom prst="line">
              <a:avLst/>
            </a:prstGeom>
            <a:ln w="28575">
              <a:solidFill>
                <a:srgbClr val="67A3BD"/>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019800" y="1219200"/>
              <a:ext cx="0" cy="228600"/>
            </a:xfrm>
            <a:prstGeom prst="line">
              <a:avLst/>
            </a:prstGeom>
            <a:ln w="28575">
              <a:solidFill>
                <a:srgbClr val="67A3B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477000" y="1219200"/>
              <a:ext cx="0" cy="228600"/>
            </a:xfrm>
            <a:prstGeom prst="line">
              <a:avLst/>
            </a:prstGeom>
            <a:ln w="28575">
              <a:solidFill>
                <a:srgbClr val="C74D1F"/>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991600" y="1219200"/>
              <a:ext cx="0" cy="228600"/>
            </a:xfrm>
            <a:prstGeom prst="line">
              <a:avLst/>
            </a:prstGeom>
            <a:ln w="28575">
              <a:solidFill>
                <a:srgbClr val="C74D1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477000" y="1219200"/>
              <a:ext cx="2514600" cy="0"/>
            </a:xfrm>
            <a:prstGeom prst="line">
              <a:avLst/>
            </a:prstGeom>
            <a:ln w="28575">
              <a:solidFill>
                <a:srgbClr val="C74D1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Future Directions: Pooled Capital</a:t>
            </a:r>
            <a:endParaRPr lang="en-US" sz="3200" dirty="0"/>
          </a:p>
        </p:txBody>
      </p:sp>
      <p:graphicFrame>
        <p:nvGraphicFramePr>
          <p:cNvPr id="4" name="Content Placeholder 3"/>
          <p:cNvGraphicFramePr>
            <a:graphicFrameLocks noGrp="1"/>
          </p:cNvGraphicFramePr>
          <p:nvPr>
            <p:ph idx="1"/>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28600" y="990600"/>
            <a:ext cx="8686800" cy="707886"/>
          </a:xfrm>
          <a:prstGeom prst="rect">
            <a:avLst/>
          </a:prstGeom>
          <a:noFill/>
        </p:spPr>
        <p:txBody>
          <a:bodyPr wrap="square" rtlCol="0">
            <a:spAutoFit/>
          </a:bodyPr>
          <a:lstStyle/>
          <a:p>
            <a:r>
              <a:rPr lang="en-US" sz="2000" dirty="0" smtClean="0"/>
              <a:t>Creates more flexibility and efficiency in the deployment of the ‘right’ type(s) of capital to each project/enterprise</a:t>
            </a:r>
            <a:endParaRPr lang="en-US" sz="2000" dirty="0"/>
          </a:p>
        </p:txBody>
      </p:sp>
      <p:sp>
        <p:nvSpPr>
          <p:cNvPr id="32" name="Curved Left Arrow 31"/>
          <p:cNvSpPr/>
          <p:nvPr/>
        </p:nvSpPr>
        <p:spPr bwMode="auto">
          <a:xfrm rot="10800000">
            <a:off x="152400" y="4038600"/>
            <a:ext cx="609600" cy="1295400"/>
          </a:xfrm>
          <a:prstGeom prst="curvedLeftArrow">
            <a:avLst>
              <a:gd name="adj1" fmla="val 25000"/>
              <a:gd name="adj2" fmla="val 50000"/>
              <a:gd name="adj3" fmla="val 25000"/>
            </a:avLst>
          </a:prstGeom>
          <a:solidFill>
            <a:srgbClr val="00A4A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2000" b="1" i="1" u="none" strike="noStrike" cap="none" normalizeH="0" baseline="0" smtClean="0">
              <a:ln>
                <a:noFill/>
              </a:ln>
              <a:solidFill>
                <a:schemeClr val="bg1"/>
              </a:solidFill>
              <a:effectLst/>
              <a:latin typeface="Helvetica" pitchFamily="34" charset="0"/>
            </a:endParaRPr>
          </a:p>
        </p:txBody>
      </p:sp>
      <p:sp>
        <p:nvSpPr>
          <p:cNvPr id="33" name="Curved Left Arrow 32"/>
          <p:cNvSpPr/>
          <p:nvPr/>
        </p:nvSpPr>
        <p:spPr bwMode="auto">
          <a:xfrm rot="10800000">
            <a:off x="152400" y="2514600"/>
            <a:ext cx="609600" cy="1219200"/>
          </a:xfrm>
          <a:prstGeom prst="curvedLeftArrow">
            <a:avLst>
              <a:gd name="adj1" fmla="val 25000"/>
              <a:gd name="adj2" fmla="val 50000"/>
              <a:gd name="adj3" fmla="val 25000"/>
            </a:avLst>
          </a:prstGeom>
          <a:solidFill>
            <a:srgbClr val="F1BB7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2000" b="1" i="1" u="none" strike="noStrike" cap="none" normalizeH="0" baseline="0" smtClean="0">
              <a:ln>
                <a:noFill/>
              </a:ln>
              <a:solidFill>
                <a:schemeClr val="bg1"/>
              </a:solidFill>
              <a:effectLst/>
              <a:latin typeface="Helvetica" pitchFamily="34" charset="0"/>
            </a:endParaRPr>
          </a:p>
        </p:txBody>
      </p:sp>
      <p:pic>
        <p:nvPicPr>
          <p:cNvPr id="7" name="Picture 3" descr="AKDN BLK"/>
          <p:cNvPicPr>
            <a:picLocks noChangeAspect="1" noChangeArrowheads="1"/>
          </p:cNvPicPr>
          <p:nvPr/>
        </p:nvPicPr>
        <p:blipFill>
          <a:blip r:embed="rId8" cstate="print"/>
          <a:srcRect/>
          <a:stretch>
            <a:fillRect/>
          </a:stretch>
        </p:blipFill>
        <p:spPr bwMode="auto">
          <a:xfrm>
            <a:off x="6842125" y="6400800"/>
            <a:ext cx="2301875" cy="457200"/>
          </a:xfrm>
          <a:prstGeom prst="rect">
            <a:avLst/>
          </a:prstGeom>
          <a:noFill/>
          <a:ln w="9525">
            <a:noFill/>
            <a:miter lim="800000"/>
            <a:headEnd/>
            <a:tailEnd/>
          </a:ln>
        </p:spPr>
      </p:pic>
    </p:spTree>
  </p:cSld>
  <p:clrMapOvr>
    <a:masterClrMapping/>
  </p:clrMapOvr>
  <p:transition spd="slow" advClick="0">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AKF USA Portfolio Overview</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40482432"/>
              </p:ext>
            </p:extLst>
          </p:nvPr>
        </p:nvGraphicFramePr>
        <p:xfrm>
          <a:off x="304800" y="1143000"/>
          <a:ext cx="8610600" cy="5156784"/>
        </p:xfrm>
        <a:graphic>
          <a:graphicData uri="http://schemas.openxmlformats.org/drawingml/2006/table">
            <a:tbl>
              <a:tblPr firstRow="1" bandRow="1">
                <a:tableStyleId>{8EC20E35-A176-4012-BC5E-935CFFF8708E}</a:tableStyleId>
              </a:tblPr>
              <a:tblGrid>
                <a:gridCol w="2133600"/>
                <a:gridCol w="1496359"/>
                <a:gridCol w="1856441"/>
                <a:gridCol w="3124200"/>
              </a:tblGrid>
              <a:tr h="583908">
                <a:tc>
                  <a:txBody>
                    <a:bodyPr/>
                    <a:lstStyle/>
                    <a:p>
                      <a:pPr algn="ctr"/>
                      <a:r>
                        <a:rPr lang="en-US" sz="1600" dirty="0" smtClean="0"/>
                        <a:t>Deal</a:t>
                      </a:r>
                      <a:endParaRPr lang="en-US" sz="1600" dirty="0">
                        <a:solidFill>
                          <a:schemeClr val="tx1"/>
                        </a:solidFill>
                      </a:endParaRPr>
                    </a:p>
                  </a:txBody>
                  <a:tcPr anchor="ctr">
                    <a:solidFill>
                      <a:srgbClr val="90C13E"/>
                    </a:solidFill>
                  </a:tcPr>
                </a:tc>
                <a:tc>
                  <a:txBody>
                    <a:bodyPr/>
                    <a:lstStyle/>
                    <a:p>
                      <a:pPr algn="ctr"/>
                      <a:r>
                        <a:rPr lang="en-US" sz="1600" dirty="0" smtClean="0"/>
                        <a:t>Deal Status and Type</a:t>
                      </a:r>
                      <a:endParaRPr lang="en-US" sz="1600" dirty="0">
                        <a:solidFill>
                          <a:schemeClr val="tx1"/>
                        </a:solidFill>
                      </a:endParaRPr>
                    </a:p>
                  </a:txBody>
                  <a:tcPr anchor="ctr">
                    <a:solidFill>
                      <a:srgbClr val="90C13E"/>
                    </a:solidFill>
                  </a:tcPr>
                </a:tc>
                <a:tc>
                  <a:txBody>
                    <a:bodyPr/>
                    <a:lstStyle/>
                    <a:p>
                      <a:pPr algn="ctr"/>
                      <a:r>
                        <a:rPr lang="en-US" sz="1600" dirty="0" smtClean="0"/>
                        <a:t>Co-investors /Partners</a:t>
                      </a:r>
                      <a:endParaRPr lang="en-US" sz="1600" dirty="0">
                        <a:solidFill>
                          <a:schemeClr val="tx1"/>
                        </a:solidFill>
                      </a:endParaRPr>
                    </a:p>
                  </a:txBody>
                  <a:tcPr anchor="ctr">
                    <a:solidFill>
                      <a:srgbClr val="90C13E"/>
                    </a:solidFill>
                  </a:tcPr>
                </a:tc>
                <a:tc>
                  <a:txBody>
                    <a:bodyPr/>
                    <a:lstStyle/>
                    <a:p>
                      <a:pPr algn="ctr"/>
                      <a:r>
                        <a:rPr lang="en-US" sz="1600" dirty="0" smtClean="0"/>
                        <a:t>Impact</a:t>
                      </a:r>
                      <a:endParaRPr lang="en-US" sz="1600" dirty="0">
                        <a:solidFill>
                          <a:schemeClr val="tx1"/>
                        </a:solidFill>
                      </a:endParaRPr>
                    </a:p>
                  </a:txBody>
                  <a:tcPr anchor="ctr">
                    <a:solidFill>
                      <a:srgbClr val="90C13E"/>
                    </a:solidFill>
                  </a:tcPr>
                </a:tc>
              </a:tr>
              <a:tr h="7876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First </a:t>
                      </a:r>
                      <a:r>
                        <a:rPr lang="en-US" sz="1200" dirty="0" err="1" smtClean="0"/>
                        <a:t>MicroFinance</a:t>
                      </a:r>
                      <a:r>
                        <a:rPr lang="en-US" sz="1200" dirty="0" smtClean="0"/>
                        <a:t> Bank of Afghanistan</a:t>
                      </a:r>
                    </a:p>
                    <a:p>
                      <a:pPr algn="l"/>
                      <a:endParaRPr lang="en-US" sz="1200" dirty="0"/>
                    </a:p>
                  </a:txBody>
                  <a:tcPr>
                    <a:solidFill>
                      <a:srgbClr val="90C13E">
                        <a:alpha val="50196"/>
                      </a:srgbClr>
                    </a:solidFill>
                  </a:tcPr>
                </a:tc>
                <a:tc>
                  <a:txBody>
                    <a:bodyPr/>
                    <a:lstStyle/>
                    <a:p>
                      <a:pPr algn="ctr"/>
                      <a:r>
                        <a:rPr lang="en-US" sz="1200" dirty="0" smtClean="0"/>
                        <a:t>Closed</a:t>
                      </a:r>
                    </a:p>
                    <a:p>
                      <a:pPr algn="ctr"/>
                      <a:endParaRPr lang="en-US" sz="1200" dirty="0" smtClean="0"/>
                    </a:p>
                    <a:p>
                      <a:pPr algn="ctr"/>
                      <a:r>
                        <a:rPr lang="en-US" sz="1200" dirty="0" smtClean="0"/>
                        <a:t>Equity</a:t>
                      </a:r>
                    </a:p>
                  </a:txBody>
                  <a:tcPr>
                    <a:solidFill>
                      <a:srgbClr val="90C13E">
                        <a:alpha val="50196"/>
                      </a:srgbClr>
                    </a:solidFill>
                  </a:tcPr>
                </a:tc>
                <a:tc>
                  <a:txBody>
                    <a:bodyPr/>
                    <a:lstStyle/>
                    <a:p>
                      <a:pPr algn="ctr">
                        <a:buFont typeface="Arial" pitchFamily="34" charset="0"/>
                        <a:buNone/>
                      </a:pPr>
                      <a:r>
                        <a:rPr lang="en-US" sz="1200" dirty="0" smtClean="0"/>
                        <a:t> AKAM,</a:t>
                      </a:r>
                      <a:r>
                        <a:rPr lang="en-US" sz="1200" baseline="0" dirty="0" smtClean="0"/>
                        <a:t> </a:t>
                      </a:r>
                      <a:r>
                        <a:rPr lang="en-US" sz="1200" dirty="0" err="1" smtClean="0"/>
                        <a:t>KfW</a:t>
                      </a:r>
                      <a:r>
                        <a:rPr lang="en-US" sz="1200" dirty="0" smtClean="0"/>
                        <a:t>, IFC,</a:t>
                      </a:r>
                    </a:p>
                    <a:p>
                      <a:pPr algn="ctr">
                        <a:buFont typeface="Arial" pitchFamily="34" charset="0"/>
                        <a:buNone/>
                      </a:pPr>
                      <a:r>
                        <a:rPr lang="en-US" sz="1200" dirty="0" smtClean="0"/>
                        <a:t>AKF USA</a:t>
                      </a:r>
                      <a:endParaRPr lang="en-US" sz="1200" dirty="0"/>
                    </a:p>
                  </a:txBody>
                  <a:tcPr>
                    <a:solidFill>
                      <a:srgbClr val="90C13E">
                        <a:alpha val="50196"/>
                      </a:srgbClr>
                    </a:solidFill>
                  </a:tcPr>
                </a:tc>
                <a:tc>
                  <a:txBody>
                    <a:bodyPr/>
                    <a:lstStyle/>
                    <a:p>
                      <a:pPr algn="l"/>
                      <a:r>
                        <a:rPr lang="en-US" sz="1200" dirty="0" smtClean="0"/>
                        <a:t>Expand the provision of financial products</a:t>
                      </a:r>
                      <a:r>
                        <a:rPr lang="en-US" sz="1200" baseline="0" dirty="0" smtClean="0"/>
                        <a:t> such as SME loans in Afghanistan</a:t>
                      </a:r>
                      <a:endParaRPr lang="en-US" sz="1200" i="1" dirty="0"/>
                    </a:p>
                  </a:txBody>
                  <a:tcPr>
                    <a:solidFill>
                      <a:srgbClr val="90C13E">
                        <a:alpha val="50196"/>
                      </a:srgbClr>
                    </a:solidFill>
                  </a:tcPr>
                </a:tc>
              </a:tr>
              <a:tr h="574332">
                <a:tc>
                  <a:txBody>
                    <a:bodyPr/>
                    <a:lstStyle/>
                    <a:p>
                      <a:pPr algn="l"/>
                      <a:r>
                        <a:rPr lang="en-US" sz="1200" dirty="0" smtClean="0"/>
                        <a:t>Aga Khan University Hospital, Karachi</a:t>
                      </a:r>
                      <a:endParaRPr lang="en-US" sz="1200" dirty="0"/>
                    </a:p>
                  </a:txBody>
                  <a:tcPr/>
                </a:tc>
                <a:tc>
                  <a:txBody>
                    <a:bodyPr/>
                    <a:lstStyle/>
                    <a:p>
                      <a:pPr algn="ctr"/>
                      <a:r>
                        <a:rPr lang="en-US" sz="1200" dirty="0" smtClean="0"/>
                        <a:t>Closed</a:t>
                      </a:r>
                    </a:p>
                    <a:p>
                      <a:pPr algn="ctr"/>
                      <a:endParaRPr lang="en-US" sz="1200" dirty="0" smtClean="0"/>
                    </a:p>
                    <a:p>
                      <a:pPr algn="ctr"/>
                      <a:r>
                        <a:rPr lang="en-US" sz="1200" dirty="0" smtClean="0"/>
                        <a:t>Debt</a:t>
                      </a:r>
                      <a:endParaRPr lang="en-US" sz="1200" dirty="0"/>
                    </a:p>
                  </a:txBody>
                  <a:tcPr/>
                </a:tc>
                <a:tc>
                  <a:txBody>
                    <a:bodyPr/>
                    <a:lstStyle/>
                    <a:p>
                      <a:pPr algn="ctr">
                        <a:buFont typeface="Arial" pitchFamily="34" charset="0"/>
                        <a:buNone/>
                      </a:pPr>
                      <a:r>
                        <a:rPr lang="en-US" sz="1200" dirty="0" smtClean="0"/>
                        <a:t> OPIC,</a:t>
                      </a:r>
                      <a:r>
                        <a:rPr lang="en-US" sz="1200" baseline="0" dirty="0" smtClean="0"/>
                        <a:t> </a:t>
                      </a:r>
                      <a:r>
                        <a:rPr lang="en-US" sz="1200" dirty="0" smtClean="0"/>
                        <a:t>AFD, AKF USA, AKHMCF</a:t>
                      </a:r>
                      <a:endParaRPr lang="en-US" sz="1200" dirty="0"/>
                    </a:p>
                  </a:txBody>
                  <a:tcPr/>
                </a:tc>
                <a:tc>
                  <a:txBody>
                    <a:bodyPr/>
                    <a:lstStyle/>
                    <a:p>
                      <a:pPr algn="l"/>
                      <a:r>
                        <a:rPr lang="en-US" sz="1200" dirty="0" smtClean="0"/>
                        <a:t>Increase access to healthcare and medical education</a:t>
                      </a:r>
                      <a:r>
                        <a:rPr lang="en-US" sz="1200" baseline="0" dirty="0" smtClean="0"/>
                        <a:t>  in Pakistan</a:t>
                      </a:r>
                      <a:endParaRPr lang="en-US" sz="1200" i="1" dirty="0"/>
                    </a:p>
                  </a:txBody>
                  <a:tcPr/>
                </a:tc>
              </a:tr>
              <a:tr h="655320">
                <a:tc>
                  <a:txBody>
                    <a:bodyPr/>
                    <a:lstStyle/>
                    <a:p>
                      <a:pPr algn="l"/>
                      <a:r>
                        <a:rPr lang="en-US" sz="1200" dirty="0" smtClean="0"/>
                        <a:t>Aga Khan Academy, Maputo </a:t>
                      </a:r>
                    </a:p>
                    <a:p>
                      <a:pPr algn="l"/>
                      <a:r>
                        <a:rPr lang="en-US" sz="1200" dirty="0" smtClean="0"/>
                        <a:t>(similar investment in AKA - Dar &amp; Dhaka)</a:t>
                      </a:r>
                      <a:endParaRPr lang="en-US" sz="1200" dirty="0"/>
                    </a:p>
                  </a:txBody>
                  <a:tcPr>
                    <a:solidFill>
                      <a:srgbClr val="90C13E">
                        <a:alpha val="50000"/>
                      </a:srgbClr>
                    </a:solidFill>
                  </a:tcPr>
                </a:tc>
                <a:tc>
                  <a:txBody>
                    <a:bodyPr/>
                    <a:lstStyle/>
                    <a:p>
                      <a:pPr algn="ctr"/>
                      <a:r>
                        <a:rPr lang="en-US" sz="1200" dirty="0" smtClean="0"/>
                        <a:t>Ongoing</a:t>
                      </a:r>
                    </a:p>
                    <a:p>
                      <a:pPr algn="ctr"/>
                      <a:endParaRPr lang="en-US" sz="1200" dirty="0" smtClean="0"/>
                    </a:p>
                    <a:p>
                      <a:pPr algn="ctr"/>
                      <a:r>
                        <a:rPr lang="en-US" sz="1200" dirty="0" smtClean="0"/>
                        <a:t>Debt</a:t>
                      </a:r>
                      <a:endParaRPr lang="en-US" sz="1200" dirty="0"/>
                    </a:p>
                  </a:txBody>
                  <a:tcPr>
                    <a:solidFill>
                      <a:srgbClr val="90C13E">
                        <a:alpha val="50000"/>
                      </a:srgbClr>
                    </a:solidFill>
                  </a:tcPr>
                </a:tc>
                <a:tc>
                  <a:txBody>
                    <a:bodyPr/>
                    <a:lstStyle/>
                    <a:p>
                      <a:pPr algn="ctr">
                        <a:buFont typeface="Arial" pitchFamily="34" charset="0"/>
                        <a:buNone/>
                      </a:pPr>
                      <a:r>
                        <a:rPr lang="en-US" sz="1200" dirty="0" smtClean="0"/>
                        <a:t> OPIC,</a:t>
                      </a:r>
                      <a:r>
                        <a:rPr lang="en-US" sz="1200" baseline="0" dirty="0" smtClean="0"/>
                        <a:t> </a:t>
                      </a:r>
                      <a:r>
                        <a:rPr lang="en-US" sz="1200" dirty="0" smtClean="0"/>
                        <a:t>AKF USA, AKES</a:t>
                      </a:r>
                      <a:endParaRPr lang="en-US" sz="1200" dirty="0"/>
                    </a:p>
                  </a:txBody>
                  <a:tcPr>
                    <a:solidFill>
                      <a:srgbClr val="90C13E">
                        <a:alpha val="50000"/>
                      </a:srgbClr>
                    </a:solidFill>
                  </a:tcPr>
                </a:tc>
                <a:tc>
                  <a:txBody>
                    <a:bodyPr/>
                    <a:lstStyle/>
                    <a:p>
                      <a:pPr algn="l"/>
                      <a:r>
                        <a:rPr lang="en-US" sz="1200" dirty="0" smtClean="0"/>
                        <a:t>Increase access to quality primary</a:t>
                      </a:r>
                      <a:r>
                        <a:rPr lang="en-US" sz="1200" baseline="0" dirty="0" smtClean="0"/>
                        <a:t> and secondary education in Mozambique</a:t>
                      </a:r>
                      <a:endParaRPr lang="en-US" sz="1200" i="1" dirty="0"/>
                    </a:p>
                  </a:txBody>
                  <a:tcPr>
                    <a:solidFill>
                      <a:srgbClr val="90C13E">
                        <a:alpha val="50000"/>
                      </a:srgbClr>
                    </a:solidFill>
                  </a:tcPr>
                </a:tc>
              </a:tr>
              <a:tr h="10010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Nairobi City Park Service Company</a:t>
                      </a:r>
                    </a:p>
                  </a:txBody>
                  <a:tcPr>
                    <a:noFill/>
                  </a:tcPr>
                </a:tc>
                <a:tc>
                  <a:txBody>
                    <a:bodyPr/>
                    <a:lstStyle/>
                    <a:p>
                      <a:pPr algn="ctr"/>
                      <a:r>
                        <a:rPr lang="en-US" sz="1200" dirty="0" smtClean="0"/>
                        <a:t>Ongoing</a:t>
                      </a:r>
                    </a:p>
                    <a:p>
                      <a:pPr algn="ctr"/>
                      <a:endParaRPr lang="en-US" sz="1200" dirty="0" smtClean="0"/>
                    </a:p>
                    <a:p>
                      <a:pPr algn="ctr"/>
                      <a:r>
                        <a:rPr lang="en-US" sz="1200" dirty="0" smtClean="0"/>
                        <a:t>Blended</a:t>
                      </a:r>
                    </a:p>
                  </a:txBody>
                  <a:tcPr>
                    <a:noFill/>
                  </a:tcPr>
                </a:tc>
                <a:tc>
                  <a:txBody>
                    <a:bodyPr/>
                    <a:lstStyle/>
                    <a:p>
                      <a:pPr algn="ctr">
                        <a:buFont typeface="Arial" pitchFamily="34" charset="0"/>
                        <a:buNone/>
                      </a:pPr>
                      <a:r>
                        <a:rPr lang="en-US" sz="1200" dirty="0" smtClean="0"/>
                        <a:t> Ford Foundation</a:t>
                      </a:r>
                      <a:r>
                        <a:rPr lang="en-US" sz="1200" baseline="0" dirty="0" smtClean="0"/>
                        <a:t>, </a:t>
                      </a:r>
                    </a:p>
                    <a:p>
                      <a:pPr algn="ctr">
                        <a:buFont typeface="Arial" pitchFamily="34" charset="0"/>
                        <a:buNone/>
                      </a:pPr>
                      <a:r>
                        <a:rPr lang="en-US" sz="1200" baseline="0" dirty="0" smtClean="0"/>
                        <a:t>AKF USA, Tiffany &amp; Co. Foundation, AKTC</a:t>
                      </a:r>
                    </a:p>
                  </a:txBody>
                  <a:tcPr>
                    <a:noFill/>
                  </a:tcPr>
                </a:tc>
                <a:tc>
                  <a:txBody>
                    <a:bodyPr/>
                    <a:lstStyle/>
                    <a:p>
                      <a:pPr algn="l"/>
                      <a:r>
                        <a:rPr lang="en-US" sz="1200" baseline="0" dirty="0" smtClean="0"/>
                        <a:t>Revitalization of a green space in the heart of Nairobi city to preserve ecological integrity and provide social and economic benefits to the local community</a:t>
                      </a:r>
                      <a:endParaRPr lang="en-US" sz="1200" i="1" dirty="0"/>
                    </a:p>
                  </a:txBody>
                  <a:tcPr>
                    <a:noFill/>
                  </a:tcPr>
                </a:tc>
              </a:tr>
              <a:tr h="802932">
                <a:tc>
                  <a:txBody>
                    <a:bodyPr/>
                    <a:lstStyle/>
                    <a:p>
                      <a:pPr algn="l"/>
                      <a:r>
                        <a:rPr lang="en-US" sz="1200" dirty="0" smtClean="0"/>
                        <a:t>University of Central Asia, </a:t>
                      </a:r>
                      <a:r>
                        <a:rPr lang="en-US" sz="1200" dirty="0" err="1" smtClean="0"/>
                        <a:t>Khorog</a:t>
                      </a:r>
                      <a:r>
                        <a:rPr lang="en-US" sz="1200" dirty="0" smtClean="0"/>
                        <a:t> Campus</a:t>
                      </a:r>
                    </a:p>
                    <a:p>
                      <a:pPr algn="l"/>
                      <a:r>
                        <a:rPr lang="en-US" sz="1200" dirty="0" smtClean="0"/>
                        <a:t>(similar investment in </a:t>
                      </a:r>
                      <a:r>
                        <a:rPr lang="en-US" sz="1200" dirty="0" err="1" smtClean="0"/>
                        <a:t>Naryn</a:t>
                      </a:r>
                      <a:r>
                        <a:rPr lang="en-US" sz="1200" dirty="0" smtClean="0"/>
                        <a:t> &amp; </a:t>
                      </a:r>
                      <a:r>
                        <a:rPr lang="en-US" sz="1200" dirty="0" err="1" smtClean="0"/>
                        <a:t>Tekeli</a:t>
                      </a:r>
                      <a:r>
                        <a:rPr lang="en-US" sz="1200" dirty="0" smtClean="0"/>
                        <a:t>)</a:t>
                      </a:r>
                      <a:endParaRPr lang="en-US" sz="1200" dirty="0"/>
                    </a:p>
                  </a:txBody>
                  <a:tcPr>
                    <a:solidFill>
                      <a:srgbClr val="90C13E">
                        <a:alpha val="50196"/>
                      </a:srgbClr>
                    </a:solidFill>
                  </a:tcPr>
                </a:tc>
                <a:tc>
                  <a:txBody>
                    <a:bodyPr/>
                    <a:lstStyle/>
                    <a:p>
                      <a:pPr algn="ctr"/>
                      <a:r>
                        <a:rPr lang="en-US" sz="1200" dirty="0" smtClean="0"/>
                        <a:t>Ongoing</a:t>
                      </a:r>
                    </a:p>
                    <a:p>
                      <a:pPr algn="ctr"/>
                      <a:endParaRPr lang="en-US" sz="1200" dirty="0" smtClean="0"/>
                    </a:p>
                    <a:p>
                      <a:pPr algn="ctr"/>
                      <a:r>
                        <a:rPr lang="en-US" sz="1200" dirty="0" smtClean="0"/>
                        <a:t>Debt</a:t>
                      </a:r>
                    </a:p>
                    <a:p>
                      <a:pPr algn="ctr"/>
                      <a:endParaRPr lang="en-US" sz="1200" dirty="0" smtClean="0"/>
                    </a:p>
                  </a:txBody>
                  <a:tcPr>
                    <a:solidFill>
                      <a:srgbClr val="90C13E">
                        <a:alpha val="50196"/>
                      </a:srgbClr>
                    </a:solidFill>
                  </a:tcPr>
                </a:tc>
                <a:tc>
                  <a:txBody>
                    <a:bodyPr/>
                    <a:lstStyle/>
                    <a:p>
                      <a:pPr algn="ctr">
                        <a:buFont typeface="Arial" pitchFamily="34" charset="0"/>
                        <a:buNone/>
                      </a:pPr>
                      <a:r>
                        <a:rPr lang="en-US" sz="1200" dirty="0" smtClean="0"/>
                        <a:t> OPIC</a:t>
                      </a:r>
                      <a:r>
                        <a:rPr lang="en-US" sz="1200" baseline="0" dirty="0" smtClean="0"/>
                        <a:t>, </a:t>
                      </a:r>
                      <a:r>
                        <a:rPr lang="en-US" sz="1200" dirty="0" smtClean="0"/>
                        <a:t>AKF USA, UCA</a:t>
                      </a:r>
                    </a:p>
                  </a:txBody>
                  <a:tcPr>
                    <a:solidFill>
                      <a:srgbClr val="90C13E">
                        <a:alpha val="50196"/>
                      </a:srgbClr>
                    </a:solidFill>
                  </a:tcPr>
                </a:tc>
                <a:tc>
                  <a:txBody>
                    <a:bodyPr/>
                    <a:lstStyle/>
                    <a:p>
                      <a:pPr algn="l"/>
                      <a:r>
                        <a:rPr lang="en-US" sz="1200" dirty="0" smtClean="0"/>
                        <a:t>Provide</a:t>
                      </a:r>
                      <a:r>
                        <a:rPr lang="en-US" sz="1200" baseline="0" dirty="0" smtClean="0"/>
                        <a:t> access to quality higher education and promote regional development in Central Asia</a:t>
                      </a:r>
                      <a:endParaRPr lang="en-US" sz="1200" i="1" dirty="0"/>
                    </a:p>
                  </a:txBody>
                  <a:tcPr>
                    <a:solidFill>
                      <a:srgbClr val="90C13E">
                        <a:alpha val="50196"/>
                      </a:srgbClr>
                    </a:solidFill>
                  </a:tcPr>
                </a:tc>
              </a:tr>
              <a:tr h="665772">
                <a:tc>
                  <a:txBody>
                    <a:bodyPr/>
                    <a:lstStyle/>
                    <a:p>
                      <a:pPr algn="l"/>
                      <a:r>
                        <a:rPr lang="en-US" sz="1200" dirty="0" smtClean="0">
                          <a:solidFill>
                            <a:schemeClr val="tx1"/>
                          </a:solidFill>
                        </a:rPr>
                        <a:t>MIAD-Afghanistan</a:t>
                      </a:r>
                      <a:endParaRPr lang="en-US" sz="1200" dirty="0">
                        <a:solidFill>
                          <a:schemeClr val="tx1"/>
                        </a:solidFill>
                      </a:endParaRPr>
                    </a:p>
                  </a:txBody>
                  <a:tcPr>
                    <a:noFill/>
                  </a:tcPr>
                </a:tc>
                <a:tc>
                  <a:txBody>
                    <a:bodyPr/>
                    <a:lstStyle/>
                    <a:p>
                      <a:pPr algn="ctr"/>
                      <a:r>
                        <a:rPr lang="en-US" sz="1200" dirty="0" smtClean="0">
                          <a:solidFill>
                            <a:schemeClr val="tx1"/>
                          </a:solidFill>
                        </a:rPr>
                        <a:t>Ongoing</a:t>
                      </a:r>
                    </a:p>
                    <a:p>
                      <a:pPr algn="ctr"/>
                      <a:endParaRPr lang="en-US" sz="1200" dirty="0" smtClean="0">
                        <a:solidFill>
                          <a:schemeClr val="tx1"/>
                        </a:solidFill>
                      </a:endParaRPr>
                    </a:p>
                    <a:p>
                      <a:pPr algn="ctr"/>
                      <a:r>
                        <a:rPr lang="en-US" sz="1200" dirty="0" smtClean="0">
                          <a:solidFill>
                            <a:schemeClr val="tx1"/>
                          </a:solidFill>
                        </a:rPr>
                        <a:t>Debt</a:t>
                      </a:r>
                      <a:r>
                        <a:rPr lang="en-US" sz="1200" baseline="0" dirty="0" smtClean="0">
                          <a:solidFill>
                            <a:schemeClr val="tx1"/>
                          </a:solidFill>
                        </a:rPr>
                        <a:t> or </a:t>
                      </a:r>
                      <a:r>
                        <a:rPr lang="en-US" sz="1200" dirty="0" smtClean="0">
                          <a:solidFill>
                            <a:schemeClr val="tx1"/>
                          </a:solidFill>
                        </a:rPr>
                        <a:t>Equity</a:t>
                      </a:r>
                    </a:p>
                  </a:txBody>
                  <a:tcPr>
                    <a:noFill/>
                  </a:tcPr>
                </a:tc>
                <a:tc>
                  <a:txBody>
                    <a:bodyPr/>
                    <a:lstStyle/>
                    <a:p>
                      <a:pPr algn="ctr">
                        <a:buFont typeface="Arial" pitchFamily="34" charset="0"/>
                        <a:buNone/>
                      </a:pPr>
                      <a:r>
                        <a:rPr lang="en-US" sz="1200" dirty="0" smtClean="0">
                          <a:solidFill>
                            <a:schemeClr val="tx1"/>
                          </a:solidFill>
                        </a:rPr>
                        <a:t> AKFED,</a:t>
                      </a:r>
                      <a:r>
                        <a:rPr lang="en-US" sz="1200" baseline="0" dirty="0" smtClean="0">
                          <a:solidFill>
                            <a:schemeClr val="tx1"/>
                          </a:solidFill>
                        </a:rPr>
                        <a:t> AKF USA, USAID</a:t>
                      </a:r>
                      <a:endParaRPr lang="en-US" sz="1200" dirty="0" smtClean="0">
                        <a:solidFill>
                          <a:schemeClr val="tx1"/>
                        </a:solidFill>
                      </a:endParaRPr>
                    </a:p>
                  </a:txBody>
                  <a:tcPr>
                    <a:noFill/>
                  </a:tcPr>
                </a:tc>
                <a:tc>
                  <a:txBody>
                    <a:bodyPr/>
                    <a:lstStyle/>
                    <a:p>
                      <a:pPr algn="l"/>
                      <a:r>
                        <a:rPr lang="en-US" sz="1200" i="0" baseline="0" dirty="0" smtClean="0">
                          <a:solidFill>
                            <a:schemeClr val="tx1"/>
                          </a:solidFill>
                        </a:rPr>
                        <a:t>Regional pipeline of enterprises,  with a portion of profits to a Trust for </a:t>
                      </a:r>
                      <a:r>
                        <a:rPr lang="en-US" sz="1200" i="0" baseline="0" dirty="0" err="1" smtClean="0">
                          <a:solidFill>
                            <a:schemeClr val="tx1"/>
                          </a:solidFill>
                        </a:rPr>
                        <a:t>Badakhshan</a:t>
                      </a:r>
                      <a:r>
                        <a:rPr lang="en-US" sz="1200" i="0" baseline="0" dirty="0" smtClean="0">
                          <a:solidFill>
                            <a:schemeClr val="tx1"/>
                          </a:solidFill>
                        </a:rPr>
                        <a:t> Province.</a:t>
                      </a:r>
                      <a:endParaRPr lang="en-US" sz="1200" i="0" dirty="0">
                        <a:solidFill>
                          <a:schemeClr val="tx1"/>
                        </a:solidFill>
                      </a:endParaRPr>
                    </a:p>
                  </a:txBody>
                  <a:tcPr>
                    <a:noFill/>
                  </a:tcPr>
                </a:tc>
              </a:tr>
            </a:tbl>
          </a:graphicData>
        </a:graphic>
      </p:graphicFrame>
      <p:pic>
        <p:nvPicPr>
          <p:cNvPr id="4" name="Picture 3" descr="AKDN BLK"/>
          <p:cNvPicPr>
            <a:picLocks noChangeAspect="1" noChangeArrowheads="1"/>
          </p:cNvPicPr>
          <p:nvPr/>
        </p:nvPicPr>
        <p:blipFill>
          <a:blip r:embed="rId3" cstate="print"/>
          <a:srcRect/>
          <a:stretch>
            <a:fillRect/>
          </a:stretch>
        </p:blipFill>
        <p:spPr bwMode="auto">
          <a:xfrm>
            <a:off x="6842125" y="6400800"/>
            <a:ext cx="2301875" cy="457200"/>
          </a:xfrm>
          <a:prstGeom prst="rect">
            <a:avLst/>
          </a:prstGeom>
          <a:noFill/>
          <a:ln w="9525">
            <a:noFill/>
            <a:miter lim="800000"/>
            <a:headEnd/>
            <a:tailEnd/>
          </a:ln>
        </p:spPr>
      </p:pic>
    </p:spTree>
    <p:extLst>
      <p:ext uri="{BB962C8B-B14F-4D97-AF65-F5344CB8AC3E}">
        <p14:creationId xmlns:p14="http://schemas.microsoft.com/office/powerpoint/2010/main" val="261329054"/>
      </p:ext>
    </p:extLst>
  </p:cSld>
  <p:clrMapOvr>
    <a:masterClrMapping/>
  </p:clrMapOvr>
  <p:transition spd="slow" advClick="0">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Questions?</a:t>
            </a:r>
            <a:endParaRPr lang="en-US" sz="3200" dirty="0"/>
          </a:p>
        </p:txBody>
      </p:sp>
      <p:pic>
        <p:nvPicPr>
          <p:cNvPr id="4" name="Picture 2" descr="L:\Photographs\Photographs\Hi-Res from Geneva\Tajikistan\Schools\0264_063 school kids &amp; mom.jpg"/>
          <p:cNvPicPr>
            <a:picLocks noGrp="1" noChangeAspect="1" noChangeArrowheads="1"/>
          </p:cNvPicPr>
          <p:nvPr>
            <p:ph idx="1"/>
          </p:nvPr>
        </p:nvPicPr>
        <p:blipFill>
          <a:blip r:embed="rId3" cstate="print"/>
          <a:srcRect l="3948" t="3947" r="9210" b="1316"/>
          <a:stretch>
            <a:fillRect/>
          </a:stretch>
        </p:blipFill>
        <p:spPr bwMode="auto">
          <a:xfrm>
            <a:off x="1143000" y="1143000"/>
            <a:ext cx="6781800" cy="4933898"/>
          </a:xfrm>
          <a:prstGeom prst="rect">
            <a:avLst/>
          </a:prstGeom>
          <a:noFill/>
        </p:spPr>
      </p:pic>
      <p:pic>
        <p:nvPicPr>
          <p:cNvPr id="5" name="Picture 3" descr="AKDN BLK"/>
          <p:cNvPicPr>
            <a:picLocks noChangeAspect="1" noChangeArrowheads="1"/>
          </p:cNvPicPr>
          <p:nvPr/>
        </p:nvPicPr>
        <p:blipFill>
          <a:blip r:embed="rId4" cstate="print"/>
          <a:srcRect/>
          <a:stretch>
            <a:fillRect/>
          </a:stretch>
        </p:blipFill>
        <p:spPr bwMode="auto">
          <a:xfrm>
            <a:off x="2834640" y="6096000"/>
            <a:ext cx="3683000" cy="731520"/>
          </a:xfrm>
          <a:prstGeom prst="rect">
            <a:avLst/>
          </a:prstGeom>
          <a:noFill/>
          <a:ln w="9525">
            <a:noFill/>
            <a:miter lim="800000"/>
            <a:headEnd/>
            <a:tailEnd/>
          </a:ln>
        </p:spPr>
      </p:pic>
    </p:spTree>
    <p:extLst>
      <p:ext uri="{BB962C8B-B14F-4D97-AF65-F5344CB8AC3E}">
        <p14:creationId xmlns:p14="http://schemas.microsoft.com/office/powerpoint/2010/main" val="3089017288"/>
      </p:ext>
    </p:extLst>
  </p:cSld>
  <p:clrMapOvr>
    <a:masterClrMapping/>
  </p:clrMapOvr>
  <p:transition spd="slow" advClick="0">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KDN BLK"/>
          <p:cNvPicPr>
            <a:picLocks noChangeAspect="1" noChangeArrowheads="1"/>
          </p:cNvPicPr>
          <p:nvPr/>
        </p:nvPicPr>
        <p:blipFill>
          <a:blip r:embed="rId3" cstate="print"/>
          <a:srcRect/>
          <a:stretch>
            <a:fillRect/>
          </a:stretch>
        </p:blipFill>
        <p:spPr bwMode="auto">
          <a:xfrm>
            <a:off x="6857399" y="6400800"/>
            <a:ext cx="2286602" cy="457200"/>
          </a:xfrm>
          <a:prstGeom prst="rect">
            <a:avLst/>
          </a:prstGeom>
          <a:noFill/>
          <a:ln w="9525">
            <a:noFill/>
            <a:miter lim="800000"/>
            <a:headEnd/>
            <a:tailEnd/>
          </a:ln>
        </p:spPr>
      </p:pic>
      <p:sp>
        <p:nvSpPr>
          <p:cNvPr id="3074" name="Title 1"/>
          <p:cNvSpPr>
            <a:spLocks noGrp="1"/>
          </p:cNvSpPr>
          <p:nvPr>
            <p:ph type="title"/>
          </p:nvPr>
        </p:nvSpPr>
        <p:spPr/>
        <p:txBody>
          <a:bodyPr/>
          <a:lstStyle/>
          <a:p>
            <a:r>
              <a:rPr lang="en-US" sz="3200" dirty="0" smtClean="0">
                <a:latin typeface="Arial" charset="0"/>
                <a:cs typeface="Arial" charset="0"/>
              </a:rPr>
              <a:t>The Power of Impact Investing</a:t>
            </a:r>
          </a:p>
        </p:txBody>
      </p:sp>
      <p:sp>
        <p:nvSpPr>
          <p:cNvPr id="3075" name="Content Placeholder 2"/>
          <p:cNvSpPr>
            <a:spLocks noGrp="1"/>
          </p:cNvSpPr>
          <p:nvPr>
            <p:ph idx="1"/>
          </p:nvPr>
        </p:nvSpPr>
        <p:spPr>
          <a:xfrm>
            <a:off x="152400" y="1447800"/>
            <a:ext cx="4800600" cy="4419600"/>
          </a:xfrm>
        </p:spPr>
        <p:txBody>
          <a:bodyPr/>
          <a:lstStyle/>
          <a:p>
            <a:pPr marL="0" indent="0">
              <a:spcBef>
                <a:spcPts val="600"/>
              </a:spcBef>
            </a:pPr>
            <a:endParaRPr lang="en-US" sz="1400" b="1" i="1" dirty="0" smtClean="0">
              <a:latin typeface="Arial" charset="0"/>
              <a:cs typeface="Arial" charset="0"/>
            </a:endParaRPr>
          </a:p>
          <a:p>
            <a:pPr marL="0" indent="0">
              <a:spcAft>
                <a:spcPts val="1200"/>
              </a:spcAft>
            </a:pPr>
            <a:r>
              <a:rPr lang="en-US" sz="2400" i="1" dirty="0" smtClean="0">
                <a:latin typeface="Arial" charset="0"/>
                <a:cs typeface="Arial" charset="0"/>
              </a:rPr>
              <a:t>“I believe that impact investment is one of the most important concepts that I can recollect in the last 50 years.  And the reason is that it harnesses social ethic to economic purpose.”</a:t>
            </a:r>
          </a:p>
          <a:p>
            <a:pPr marL="0" indent="0">
              <a:spcBef>
                <a:spcPts val="600"/>
              </a:spcBef>
            </a:pPr>
            <a:r>
              <a:rPr lang="en-US" sz="1050" i="1" dirty="0" smtClean="0">
                <a:latin typeface="Arial" charset="0"/>
                <a:cs typeface="Arial" charset="0"/>
              </a:rPr>
              <a:t>     </a:t>
            </a:r>
            <a:r>
              <a:rPr lang="en-US" sz="2000" i="1" dirty="0" smtClean="0">
                <a:latin typeface="Arial" charset="0"/>
                <a:cs typeface="Arial" charset="0"/>
              </a:rPr>
              <a:t>- His Highness the Aga Khan, October 22, 2012, in acceptance of the</a:t>
            </a:r>
            <a:r>
              <a:rPr lang="en-US" sz="2000" i="1" dirty="0" smtClean="0">
                <a:latin typeface="Arial" pitchFamily="34" charset="0"/>
                <a:cs typeface="Arial" pitchFamily="34" charset="0"/>
              </a:rPr>
              <a:t> David Rockefeller Bridging Leadership Award</a:t>
            </a:r>
            <a:endParaRPr lang="en-US" sz="2000" i="1" dirty="0" smtClean="0">
              <a:latin typeface="Arial" charset="0"/>
              <a:cs typeface="Arial" charset="0"/>
            </a:endParaRPr>
          </a:p>
          <a:p>
            <a:pPr marL="0" indent="0">
              <a:spcBef>
                <a:spcPts val="600"/>
              </a:spcBef>
            </a:pPr>
            <a:endParaRPr lang="en-US" sz="1400" i="1" dirty="0" smtClean="0">
              <a:latin typeface="Arial" charset="0"/>
              <a:cs typeface="Arial" charset="0"/>
            </a:endParaRPr>
          </a:p>
        </p:txBody>
      </p:sp>
      <p:pic>
        <p:nvPicPr>
          <p:cNvPr id="3076" name="Picture 4" descr="ThoerigKhan5_1_531"/>
          <p:cNvPicPr>
            <a:picLocks noChangeAspect="1" noChangeArrowheads="1"/>
          </p:cNvPicPr>
          <p:nvPr/>
        </p:nvPicPr>
        <p:blipFill>
          <a:blip r:embed="rId4" cstate="print"/>
          <a:srcRect/>
          <a:stretch>
            <a:fillRect/>
          </a:stretch>
        </p:blipFill>
        <p:spPr bwMode="auto">
          <a:xfrm>
            <a:off x="5062538" y="1870075"/>
            <a:ext cx="3324225" cy="3190875"/>
          </a:xfrm>
          <a:prstGeom prst="rect">
            <a:avLst/>
          </a:prstGeom>
          <a:noFill/>
          <a:ln w="9525">
            <a:noFill/>
            <a:miter lim="800000"/>
            <a:headEnd/>
            <a:tailEnd/>
          </a:ln>
        </p:spPr>
      </p:pic>
    </p:spTree>
  </p:cSld>
  <p:clrMapOvr>
    <a:masterClrMapping/>
  </p:clrMapOvr>
  <p:transition spd="slow" advClick="0">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AKDN Agencies and Institutions</a:t>
            </a:r>
            <a:endParaRPr lang="en-US" sz="3200"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8655" y="990600"/>
            <a:ext cx="8986510" cy="5804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AKDN BLK"/>
          <p:cNvPicPr>
            <a:picLocks noChangeAspect="1" noChangeArrowheads="1"/>
          </p:cNvPicPr>
          <p:nvPr/>
        </p:nvPicPr>
        <p:blipFill>
          <a:blip r:embed="rId4" cstate="print"/>
          <a:srcRect/>
          <a:stretch>
            <a:fillRect/>
          </a:stretch>
        </p:blipFill>
        <p:spPr bwMode="auto">
          <a:xfrm>
            <a:off x="6842125" y="6400800"/>
            <a:ext cx="2301875" cy="457200"/>
          </a:xfrm>
          <a:prstGeom prst="rect">
            <a:avLst/>
          </a:prstGeom>
          <a:noFill/>
          <a:ln w="9525">
            <a:noFill/>
            <a:miter lim="800000"/>
            <a:headEnd/>
            <a:tailEnd/>
          </a:ln>
        </p:spPr>
      </p:pic>
    </p:spTree>
    <p:extLst>
      <p:ext uri="{BB962C8B-B14F-4D97-AF65-F5344CB8AC3E}">
        <p14:creationId xmlns:p14="http://schemas.microsoft.com/office/powerpoint/2010/main" val="93740496"/>
      </p:ext>
    </p:extLst>
  </p:cSld>
  <p:clrMapOvr>
    <a:masterClrMapping/>
  </p:clrMapOvr>
  <p:transition spd="slow" advClick="0">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228600"/>
            <a:ext cx="914400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Where AKDN Works</a:t>
            </a:r>
            <a:endParaRPr kumimoji="0" lang="en-US" sz="320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4" name="Picture 3" descr="AKDN BLK"/>
          <p:cNvPicPr>
            <a:picLocks noChangeAspect="1" noChangeArrowheads="1"/>
          </p:cNvPicPr>
          <p:nvPr/>
        </p:nvPicPr>
        <p:blipFill>
          <a:blip r:embed="rId3" cstate="print"/>
          <a:srcRect/>
          <a:stretch>
            <a:fillRect/>
          </a:stretch>
        </p:blipFill>
        <p:spPr bwMode="auto">
          <a:xfrm>
            <a:off x="6842125" y="6400800"/>
            <a:ext cx="2301875" cy="457200"/>
          </a:xfrm>
          <a:prstGeom prst="rect">
            <a:avLst/>
          </a:prstGeom>
          <a:noFill/>
          <a:ln w="9525">
            <a:noFill/>
            <a:miter lim="800000"/>
            <a:headEnd/>
            <a:tailEnd/>
          </a:ln>
        </p:spPr>
      </p:pic>
      <p:pic>
        <p:nvPicPr>
          <p:cNvPr id="5" name="Picture 4" descr="AKDN_World_09.jpg"/>
          <p:cNvPicPr>
            <a:picLocks noChangeAspect="1"/>
          </p:cNvPicPr>
          <p:nvPr/>
        </p:nvPicPr>
        <p:blipFill>
          <a:blip r:embed="rId4" cstate="print"/>
          <a:srcRect l="5000" t="14636" r="5833" b="13459"/>
          <a:stretch>
            <a:fillRect/>
          </a:stretch>
        </p:blipFill>
        <p:spPr>
          <a:xfrm>
            <a:off x="0" y="1121635"/>
            <a:ext cx="9144000" cy="5212933"/>
          </a:xfrm>
          <a:prstGeom prst="rect">
            <a:avLst/>
          </a:prstGeom>
        </p:spPr>
      </p:pic>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Ethical Framework</a:t>
            </a:r>
            <a:endParaRPr lang="en-US" sz="3200"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14627" t="17067" r="9059" b="78994"/>
          <a:stretch>
            <a:fillRect/>
          </a:stretch>
        </p:blipFill>
        <p:spPr bwMode="auto">
          <a:xfrm>
            <a:off x="0" y="1447800"/>
            <a:ext cx="9144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2286000"/>
            <a:ext cx="2743200" cy="2743200"/>
          </a:xfrm>
          <a:prstGeom prst="rect">
            <a:avLst/>
          </a:prstGeom>
          <a:solidFill>
            <a:srgbClr val="7B0A6B"/>
          </a:solidFill>
        </p:spPr>
        <p:txBody>
          <a:bodyPr wrap="square" rtlCol="0" anchor="ctr">
            <a:spAutoFit/>
          </a:bodyPr>
          <a:lstStyle/>
          <a:p>
            <a:r>
              <a:rPr lang="en-US" dirty="0" smtClean="0">
                <a:solidFill>
                  <a:schemeClr val="bg1"/>
                </a:solidFill>
              </a:rPr>
              <a:t>The AKDN is a contemporary endeavor of the Ismaili Imamat to realize the social conscience of Islam through institutional action</a:t>
            </a:r>
          </a:p>
        </p:txBody>
      </p:sp>
      <p:sp>
        <p:nvSpPr>
          <p:cNvPr id="5" name="TextBox 4"/>
          <p:cNvSpPr txBox="1"/>
          <p:nvPr/>
        </p:nvSpPr>
        <p:spPr>
          <a:xfrm>
            <a:off x="3124200" y="3352800"/>
            <a:ext cx="2743200" cy="2743200"/>
          </a:xfrm>
          <a:prstGeom prst="rect">
            <a:avLst/>
          </a:prstGeom>
          <a:solidFill>
            <a:srgbClr val="007C80"/>
          </a:solidFill>
        </p:spPr>
        <p:txBody>
          <a:bodyPr wrap="square" rtlCol="0" anchor="ctr">
            <a:spAutoFit/>
          </a:bodyPr>
          <a:lstStyle/>
          <a:p>
            <a:r>
              <a:rPr lang="en-US" dirty="0" smtClean="0">
                <a:solidFill>
                  <a:schemeClr val="bg1"/>
                </a:solidFill>
              </a:rPr>
              <a:t>Institutions of the Network derive their impetus from the ethics of Islam which bridge the two realms of the faith, </a:t>
            </a:r>
            <a:r>
              <a:rPr lang="en-US" i="1" dirty="0" smtClean="0">
                <a:solidFill>
                  <a:schemeClr val="bg1"/>
                </a:solidFill>
              </a:rPr>
              <a:t>din</a:t>
            </a:r>
            <a:r>
              <a:rPr lang="en-US" dirty="0" smtClean="0">
                <a:solidFill>
                  <a:schemeClr val="bg1"/>
                </a:solidFill>
              </a:rPr>
              <a:t> and </a:t>
            </a:r>
            <a:r>
              <a:rPr lang="en-US" i="1" dirty="0" smtClean="0">
                <a:solidFill>
                  <a:schemeClr val="bg1"/>
                </a:solidFill>
              </a:rPr>
              <a:t>dunya</a:t>
            </a:r>
            <a:r>
              <a:rPr lang="en-US" dirty="0" smtClean="0">
                <a:solidFill>
                  <a:schemeClr val="bg1"/>
                </a:solidFill>
              </a:rPr>
              <a:t>, the spiritual and the material</a:t>
            </a:r>
          </a:p>
        </p:txBody>
      </p:sp>
      <p:sp>
        <p:nvSpPr>
          <p:cNvPr id="6" name="TextBox 5"/>
          <p:cNvSpPr txBox="1"/>
          <p:nvPr/>
        </p:nvSpPr>
        <p:spPr>
          <a:xfrm>
            <a:off x="6019800" y="2286000"/>
            <a:ext cx="2743200" cy="2743200"/>
          </a:xfrm>
          <a:prstGeom prst="rect">
            <a:avLst/>
          </a:prstGeom>
          <a:solidFill>
            <a:srgbClr val="CE8014"/>
          </a:solidFill>
        </p:spPr>
        <p:txBody>
          <a:bodyPr wrap="square" rtlCol="0" anchor="ctr">
            <a:spAutoFit/>
          </a:bodyPr>
          <a:lstStyle/>
          <a:p>
            <a:r>
              <a:rPr lang="en-US" dirty="0" smtClean="0">
                <a:solidFill>
                  <a:schemeClr val="bg1"/>
                </a:solidFill>
              </a:rPr>
              <a:t>While personal morality is paramount, the function of ethics is to foster self-realization through giving of one's self, for the common good, in response to God's benevolent majesty</a:t>
            </a:r>
          </a:p>
        </p:txBody>
      </p:sp>
      <p:pic>
        <p:nvPicPr>
          <p:cNvPr id="7" name="Picture 3" descr="AKDN BLK"/>
          <p:cNvPicPr>
            <a:picLocks noChangeAspect="1" noChangeArrowheads="1"/>
          </p:cNvPicPr>
          <p:nvPr/>
        </p:nvPicPr>
        <p:blipFill>
          <a:blip r:embed="rId4" cstate="print"/>
          <a:srcRect/>
          <a:stretch>
            <a:fillRect/>
          </a:stretch>
        </p:blipFill>
        <p:spPr bwMode="auto">
          <a:xfrm>
            <a:off x="6839497" y="6400800"/>
            <a:ext cx="2301875" cy="457200"/>
          </a:xfrm>
          <a:prstGeom prst="rect">
            <a:avLst/>
          </a:prstGeom>
          <a:noFill/>
          <a:ln w="9525">
            <a:noFill/>
            <a:miter lim="800000"/>
            <a:headEnd/>
            <a:tailEnd/>
          </a:ln>
        </p:spPr>
      </p:pic>
    </p:spTree>
    <p:extLst>
      <p:ext uri="{BB962C8B-B14F-4D97-AF65-F5344CB8AC3E}">
        <p14:creationId xmlns:p14="http://schemas.microsoft.com/office/powerpoint/2010/main" val="93740496"/>
      </p:ext>
    </p:extLst>
  </p:cSld>
  <p:clrMapOvr>
    <a:masterClrMapping/>
  </p:clrMapOvr>
  <p:transition spd="slow" advClick="0">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00" y="188913"/>
            <a:ext cx="9067800" cy="533400"/>
          </a:xfrm>
        </p:spPr>
        <p:txBody>
          <a:bodyPr/>
          <a:lstStyle/>
          <a:p>
            <a:r>
              <a:rPr lang="en-US" sz="3200" dirty="0" smtClean="0"/>
              <a:t>Collaboration with the Catholic Church</a:t>
            </a:r>
            <a:endParaRPr lang="en-US" sz="3200" dirty="0"/>
          </a:p>
        </p:txBody>
      </p:sp>
      <p:sp>
        <p:nvSpPr>
          <p:cNvPr id="8" name="Content Placeholder 9"/>
          <p:cNvSpPr txBox="1">
            <a:spLocks/>
          </p:cNvSpPr>
          <p:nvPr/>
        </p:nvSpPr>
        <p:spPr bwMode="auto">
          <a:xfrm>
            <a:off x="152400" y="990600"/>
            <a:ext cx="5029200" cy="54124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Tx/>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FontTx/>
              <a:buNone/>
              <a:defRPr sz="2800">
                <a:solidFill>
                  <a:schemeClr val="tx1"/>
                </a:solidFill>
                <a:latin typeface="+mn-lt"/>
              </a:defRPr>
            </a:lvl2pPr>
            <a:lvl3pPr marL="1143000" indent="-228600" algn="l" rtl="0" eaLnBrk="0" fontAlgn="base" hangingPunct="0">
              <a:spcBef>
                <a:spcPct val="20000"/>
              </a:spcBef>
              <a:spcAft>
                <a:spcPct val="0"/>
              </a:spcAft>
              <a:buFontTx/>
              <a:buNone/>
              <a:defRPr sz="2400">
                <a:solidFill>
                  <a:schemeClr val="tx1"/>
                </a:solidFill>
                <a:latin typeface="+mn-lt"/>
              </a:defRPr>
            </a:lvl3pPr>
            <a:lvl4pPr marL="1600200" indent="-228600" algn="l" rtl="0" eaLnBrk="0" fontAlgn="base" hangingPunct="0">
              <a:spcBef>
                <a:spcPct val="20000"/>
              </a:spcBef>
              <a:spcAft>
                <a:spcPct val="0"/>
              </a:spcAft>
              <a:buFontTx/>
              <a:buNone/>
              <a:defRPr sz="2000">
                <a:solidFill>
                  <a:schemeClr val="tx1"/>
                </a:solidFill>
                <a:latin typeface="+mn-lt"/>
              </a:defRPr>
            </a:lvl4pPr>
            <a:lvl5pPr marL="2057400" indent="-228600" algn="l" rtl="0" eaLnBrk="0" fontAlgn="base" hangingPunct="0">
              <a:spcBef>
                <a:spcPct val="20000"/>
              </a:spcBef>
              <a:spcAft>
                <a:spcPct val="0"/>
              </a:spcAft>
              <a:buFontTx/>
              <a:buNone/>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spcAft>
                <a:spcPts val="1200"/>
              </a:spcAft>
            </a:pPr>
            <a:r>
              <a:rPr lang="pt-PT" altLang="pt-PT" sz="2000" b="1" kern="0" dirty="0" smtClean="0">
                <a:cs typeface="Arial" charset="0"/>
              </a:rPr>
              <a:t>2005 - Partnership Agreement between the Aga Khan Foundation and the Patriarchate of Lisbon</a:t>
            </a:r>
          </a:p>
          <a:p>
            <a:pPr marL="0" indent="0"/>
            <a:r>
              <a:rPr lang="pt-PT" altLang="pt-PT" sz="2000" u="sng" kern="0" dirty="0" smtClean="0">
                <a:cs typeface="Arial" charset="0"/>
              </a:rPr>
              <a:t>Renewed in 2012 </a:t>
            </a:r>
            <a:r>
              <a:rPr lang="pt-PT" altLang="pt-PT" sz="2000" kern="0" dirty="0" smtClean="0">
                <a:cs typeface="Arial" charset="0"/>
              </a:rPr>
              <a:t>as a s</a:t>
            </a:r>
            <a:r>
              <a:rPr lang="pt-PT" sz="2000" kern="0" dirty="0" smtClean="0">
                <a:cs typeface="Arial" charset="0"/>
              </a:rPr>
              <a:t>hared </a:t>
            </a:r>
            <a:r>
              <a:rPr lang="pt-PT" sz="2000" kern="0" dirty="0">
                <a:cs typeface="Arial" charset="0"/>
              </a:rPr>
              <a:t>commitment to continually invest in promoting pluralism and the development of civil society as critical factors in the wellbeing and progress of </a:t>
            </a:r>
            <a:r>
              <a:rPr lang="pt-PT" sz="2000" kern="0" dirty="0" smtClean="0">
                <a:cs typeface="Arial" charset="0"/>
              </a:rPr>
              <a:t>societies.</a:t>
            </a:r>
          </a:p>
          <a:p>
            <a:pPr marL="0" indent="0"/>
            <a:endParaRPr lang="pt-PT" sz="2000" kern="0" dirty="0" smtClean="0">
              <a:cs typeface="Arial" charset="0"/>
            </a:endParaRPr>
          </a:p>
          <a:p>
            <a:pPr marL="0" indent="0">
              <a:spcAft>
                <a:spcPts val="1200"/>
              </a:spcAft>
            </a:pPr>
            <a:r>
              <a:rPr lang="pt-PT" altLang="pt-PT" sz="2000" b="1" kern="0" dirty="0" smtClean="0">
                <a:cs typeface="Arial" charset="0"/>
              </a:rPr>
              <a:t>2008 - </a:t>
            </a:r>
            <a:r>
              <a:rPr lang="pt-PT" altLang="pt-PT" sz="2000" b="1" kern="0" dirty="0">
                <a:cs typeface="Arial" charset="0"/>
              </a:rPr>
              <a:t>MoU between the Aga Khan University (AKU) </a:t>
            </a:r>
            <a:r>
              <a:rPr lang="pt-PT" altLang="pt-PT" sz="2000" b="1" kern="0" dirty="0" smtClean="0">
                <a:cs typeface="Arial" charset="0"/>
              </a:rPr>
              <a:t>and </a:t>
            </a:r>
            <a:r>
              <a:rPr lang="pt-PT" altLang="pt-PT" sz="2000" b="1" kern="0" dirty="0">
                <a:cs typeface="Arial" charset="0"/>
              </a:rPr>
              <a:t>the Catholic University </a:t>
            </a:r>
            <a:r>
              <a:rPr lang="pt-PT" altLang="pt-PT" sz="2000" b="1" kern="0" dirty="0" smtClean="0">
                <a:cs typeface="Arial" charset="0"/>
              </a:rPr>
              <a:t>of Portugal</a:t>
            </a:r>
          </a:p>
          <a:p>
            <a:pPr marL="0" indent="0"/>
            <a:r>
              <a:rPr lang="pt-PT" altLang="pt-PT" sz="2000" u="sng" kern="0" dirty="0" smtClean="0">
                <a:cs typeface="Arial" charset="0"/>
              </a:rPr>
              <a:t>Renewed in 2013 </a:t>
            </a:r>
            <a:r>
              <a:rPr lang="en-GB" altLang="pt-PT" sz="2000" dirty="0" smtClean="0">
                <a:cs typeface="Arial" panose="020B0604020202020204" pitchFamily="34" charset="0"/>
              </a:rPr>
              <a:t>t</a:t>
            </a:r>
            <a:r>
              <a:rPr lang="en-GB" sz="2000" dirty="0" smtClean="0">
                <a:cs typeface="Arial" panose="020B0604020202020204" pitchFamily="34" charset="0"/>
              </a:rPr>
              <a:t>o </a:t>
            </a:r>
            <a:r>
              <a:rPr lang="en-GB" sz="2000" dirty="0">
                <a:cs typeface="Arial" panose="020B0604020202020204" pitchFamily="34" charset="0"/>
              </a:rPr>
              <a:t>foster and strengthen academic collaboration in pursuit of both Universities common goal of equitable human advancement. </a:t>
            </a:r>
          </a:p>
          <a:p>
            <a:pPr marL="0" indent="0" algn="ctr"/>
            <a:endParaRPr lang="pt-PT" altLang="pt-PT" sz="2000" b="1" kern="0" dirty="0" smtClean="0">
              <a:latin typeface="Arial" charset="0"/>
              <a:cs typeface="Arial" charset="0"/>
            </a:endParaRPr>
          </a:p>
        </p:txBody>
      </p:sp>
      <p:pic>
        <p:nvPicPr>
          <p:cNvPr id="6" name="Picture 3" descr="AKDN BLK"/>
          <p:cNvPicPr>
            <a:picLocks noChangeAspect="1" noChangeArrowheads="1"/>
          </p:cNvPicPr>
          <p:nvPr/>
        </p:nvPicPr>
        <p:blipFill>
          <a:blip r:embed="rId3" cstate="print"/>
          <a:srcRect/>
          <a:stretch>
            <a:fillRect/>
          </a:stretch>
        </p:blipFill>
        <p:spPr bwMode="auto">
          <a:xfrm>
            <a:off x="6839497" y="6400800"/>
            <a:ext cx="2301875" cy="457200"/>
          </a:xfrm>
          <a:prstGeom prst="rect">
            <a:avLst/>
          </a:prstGeom>
          <a:noFill/>
          <a:ln w="9525">
            <a:noFill/>
            <a:miter lim="800000"/>
            <a:headEnd/>
            <a:tailEnd/>
          </a:ln>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915" t="3149" r="9451" b="11737"/>
          <a:stretch/>
        </p:blipFill>
        <p:spPr bwMode="auto">
          <a:xfrm>
            <a:off x="5105400" y="988308"/>
            <a:ext cx="3895238"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181600" y="4950708"/>
            <a:ext cx="3819038" cy="1384995"/>
          </a:xfrm>
          <a:prstGeom prst="rect">
            <a:avLst/>
          </a:prstGeom>
          <a:noFill/>
        </p:spPr>
        <p:txBody>
          <a:bodyPr wrap="square" rtlCol="0">
            <a:spAutoFit/>
          </a:bodyPr>
          <a:lstStyle/>
          <a:p>
            <a:r>
              <a:rPr lang="en-US" sz="1050" i="1" dirty="0">
                <a:solidFill>
                  <a:schemeClr val="bg1">
                    <a:lumMod val="50000"/>
                  </a:schemeClr>
                </a:solidFill>
              </a:rPr>
              <a:t>The Cardinal Patriarch of Lisbon, His Eminence Dom José </a:t>
            </a:r>
            <a:r>
              <a:rPr lang="en-US" sz="1050" i="1" dirty="0" err="1">
                <a:solidFill>
                  <a:schemeClr val="bg1">
                    <a:lumMod val="50000"/>
                  </a:schemeClr>
                </a:solidFill>
              </a:rPr>
              <a:t>Policarpo</a:t>
            </a:r>
            <a:r>
              <a:rPr lang="en-US" sz="1050" i="1" dirty="0">
                <a:solidFill>
                  <a:schemeClr val="bg1">
                    <a:lumMod val="50000"/>
                  </a:schemeClr>
                </a:solidFill>
              </a:rPr>
              <a:t>, and Prince </a:t>
            </a:r>
            <a:r>
              <a:rPr lang="en-US" sz="1050" i="1" dirty="0" err="1">
                <a:solidFill>
                  <a:schemeClr val="bg1">
                    <a:lumMod val="50000"/>
                  </a:schemeClr>
                </a:solidFill>
              </a:rPr>
              <a:t>Amyn</a:t>
            </a:r>
            <a:r>
              <a:rPr lang="en-US" sz="1050" i="1" dirty="0">
                <a:solidFill>
                  <a:schemeClr val="bg1">
                    <a:lumMod val="50000"/>
                  </a:schemeClr>
                </a:solidFill>
              </a:rPr>
              <a:t> Aga Khan sign the renewed partnership agreement between the Patriarchate of Lisbon and the Aga Khan Foundation to improve the quality of life of marginalized groups in Greater Lisbon, as the Portuguese Minister of Solidarity and Social Security, Pedro </a:t>
            </a:r>
            <a:r>
              <a:rPr lang="en-US" sz="1050" i="1" dirty="0" err="1">
                <a:solidFill>
                  <a:schemeClr val="bg1">
                    <a:lumMod val="50000"/>
                  </a:schemeClr>
                </a:solidFill>
              </a:rPr>
              <a:t>Mota</a:t>
            </a:r>
            <a:r>
              <a:rPr lang="en-US" sz="1050" i="1" dirty="0">
                <a:solidFill>
                  <a:schemeClr val="bg1">
                    <a:lumMod val="50000"/>
                  </a:schemeClr>
                </a:solidFill>
              </a:rPr>
              <a:t> </a:t>
            </a:r>
            <a:r>
              <a:rPr lang="en-US" sz="1050" i="1" dirty="0" err="1">
                <a:solidFill>
                  <a:schemeClr val="bg1">
                    <a:lumMod val="50000"/>
                  </a:schemeClr>
                </a:solidFill>
              </a:rPr>
              <a:t>Soares</a:t>
            </a:r>
            <a:r>
              <a:rPr lang="en-US" sz="1050" i="1" dirty="0">
                <a:solidFill>
                  <a:schemeClr val="bg1">
                    <a:lumMod val="50000"/>
                  </a:schemeClr>
                </a:solidFill>
              </a:rPr>
              <a:t> and the AKDN Resident Representative for Portugal, </a:t>
            </a:r>
            <a:r>
              <a:rPr lang="en-US" sz="1050" i="1" dirty="0" err="1">
                <a:solidFill>
                  <a:schemeClr val="bg1">
                    <a:lumMod val="50000"/>
                  </a:schemeClr>
                </a:solidFill>
              </a:rPr>
              <a:t>Nazim</a:t>
            </a:r>
            <a:r>
              <a:rPr lang="en-US" sz="1050" i="1" dirty="0">
                <a:solidFill>
                  <a:schemeClr val="bg1">
                    <a:lumMod val="50000"/>
                  </a:schemeClr>
                </a:solidFill>
              </a:rPr>
              <a:t> Ahmad look on.</a:t>
            </a:r>
            <a:endParaRPr lang="en-US" sz="1050" dirty="0">
              <a:solidFill>
                <a:schemeClr val="bg1">
                  <a:lumMod val="50000"/>
                </a:schemeClr>
              </a:solidFill>
            </a:endParaRPr>
          </a:p>
        </p:txBody>
      </p:sp>
    </p:spTree>
    <p:extLst>
      <p:ext uri="{BB962C8B-B14F-4D97-AF65-F5344CB8AC3E}">
        <p14:creationId xmlns:p14="http://schemas.microsoft.com/office/powerpoint/2010/main" val="2911422442"/>
      </p:ext>
    </p:extLst>
  </p:cSld>
  <p:clrMapOvr>
    <a:masterClrMapping/>
  </p:clrMapOvr>
  <p:transition spd="slow" advClick="0">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egill\AppData\Local\Microsoft\Windows\Temporary Internet Files\Content.Outlook\AJ1K9A85\889 AFG harvesting wheat.jpg"/>
          <p:cNvPicPr>
            <a:picLocks noChangeAspect="1" noChangeArrowheads="1"/>
          </p:cNvPicPr>
          <p:nvPr/>
        </p:nvPicPr>
        <p:blipFill>
          <a:blip r:embed="rId3" cstate="print"/>
          <a:srcRect r="10777"/>
          <a:stretch>
            <a:fillRect/>
          </a:stretch>
        </p:blipFill>
        <p:spPr bwMode="auto">
          <a:xfrm>
            <a:off x="6858000" y="4572000"/>
            <a:ext cx="2133600" cy="1600200"/>
          </a:xfrm>
          <a:prstGeom prst="rect">
            <a:avLst/>
          </a:prstGeom>
          <a:noFill/>
        </p:spPr>
      </p:pic>
      <p:sp>
        <p:nvSpPr>
          <p:cNvPr id="2" name="Title 1"/>
          <p:cNvSpPr>
            <a:spLocks noGrp="1"/>
          </p:cNvSpPr>
          <p:nvPr>
            <p:ph type="title"/>
          </p:nvPr>
        </p:nvSpPr>
        <p:spPr/>
        <p:txBody>
          <a:bodyPr/>
          <a:lstStyle/>
          <a:p>
            <a:r>
              <a:rPr lang="en-US" sz="3200" dirty="0" smtClean="0"/>
              <a:t>Investment Approach</a:t>
            </a:r>
            <a:endParaRPr lang="en-US" sz="3200" dirty="0"/>
          </a:p>
        </p:txBody>
      </p:sp>
      <p:sp>
        <p:nvSpPr>
          <p:cNvPr id="3" name="Content Placeholder 2"/>
          <p:cNvSpPr>
            <a:spLocks noGrp="1"/>
          </p:cNvSpPr>
          <p:nvPr>
            <p:ph idx="1"/>
          </p:nvPr>
        </p:nvSpPr>
        <p:spPr>
          <a:xfrm>
            <a:off x="304800" y="1143000"/>
            <a:ext cx="8382000" cy="914400"/>
          </a:xfrm>
        </p:spPr>
        <p:txBody>
          <a:bodyPr/>
          <a:lstStyle/>
          <a:p>
            <a:pPr marL="0" indent="0" algn="just">
              <a:spcBef>
                <a:spcPts val="0"/>
              </a:spcBef>
            </a:pPr>
            <a:r>
              <a:rPr lang="en-US" sz="2400" dirty="0" smtClean="0"/>
              <a:t>Goal: To improve quality of life through local, permanent institutional development</a:t>
            </a:r>
          </a:p>
          <a:p>
            <a:endParaRPr lang="en-US" dirty="0"/>
          </a:p>
        </p:txBody>
      </p:sp>
      <p:graphicFrame>
        <p:nvGraphicFramePr>
          <p:cNvPr id="4" name="Diagram 3"/>
          <p:cNvGraphicFramePr/>
          <p:nvPr/>
        </p:nvGraphicFramePr>
        <p:xfrm>
          <a:off x="0" y="2286000"/>
          <a:ext cx="44958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1143000" y="2286000"/>
            <a:ext cx="2438400" cy="369332"/>
          </a:xfrm>
          <a:prstGeom prst="rect">
            <a:avLst/>
          </a:prstGeom>
          <a:noFill/>
        </p:spPr>
        <p:txBody>
          <a:bodyPr wrap="square" rtlCol="0">
            <a:spAutoFit/>
          </a:bodyPr>
          <a:lstStyle/>
          <a:p>
            <a:r>
              <a:rPr lang="en-US" b="1" dirty="0" smtClean="0"/>
              <a:t>SOCIAL ENDEAVOR </a:t>
            </a:r>
            <a:endParaRPr lang="en-US" b="1" dirty="0"/>
          </a:p>
        </p:txBody>
      </p:sp>
      <p:pic>
        <p:nvPicPr>
          <p:cNvPr id="6" name="Picture 5"/>
          <p:cNvPicPr/>
          <p:nvPr/>
        </p:nvPicPr>
        <p:blipFill>
          <a:blip r:embed="rId9" cstate="print"/>
          <a:srcRect l="3436" t="18298" r="53807" b="6610"/>
          <a:stretch>
            <a:fillRect/>
          </a:stretch>
        </p:blipFill>
        <p:spPr bwMode="auto">
          <a:xfrm>
            <a:off x="6858000" y="2438400"/>
            <a:ext cx="1752600" cy="1981200"/>
          </a:xfrm>
          <a:prstGeom prst="rect">
            <a:avLst/>
          </a:prstGeom>
          <a:noFill/>
          <a:ln w="9525">
            <a:noFill/>
            <a:miter lim="800000"/>
            <a:headEnd/>
            <a:tailEnd/>
          </a:ln>
          <a:effectLst/>
        </p:spPr>
      </p:pic>
      <p:pic>
        <p:nvPicPr>
          <p:cNvPr id="22531" name="Picture 3"/>
          <p:cNvPicPr>
            <a:picLocks noChangeAspect="1" noChangeArrowheads="1"/>
          </p:cNvPicPr>
          <p:nvPr/>
        </p:nvPicPr>
        <p:blipFill>
          <a:blip r:embed="rId10" cstate="print"/>
          <a:srcRect/>
          <a:stretch>
            <a:fillRect/>
          </a:stretch>
        </p:blipFill>
        <p:spPr bwMode="auto">
          <a:xfrm>
            <a:off x="4572000" y="4572000"/>
            <a:ext cx="2163667" cy="1563588"/>
          </a:xfrm>
          <a:prstGeom prst="rect">
            <a:avLst/>
          </a:prstGeom>
          <a:noFill/>
          <a:ln w="9525">
            <a:noFill/>
            <a:miter lim="800000"/>
            <a:headEnd/>
            <a:tailEnd/>
          </a:ln>
        </p:spPr>
      </p:pic>
      <p:pic>
        <p:nvPicPr>
          <p:cNvPr id="13" name="Picture 9"/>
          <p:cNvPicPr>
            <a:picLocks noChangeAspect="1" noChangeArrowheads="1"/>
          </p:cNvPicPr>
          <p:nvPr/>
        </p:nvPicPr>
        <p:blipFill>
          <a:blip r:embed="rId11" cstate="print"/>
          <a:srcRect/>
          <a:stretch>
            <a:fillRect/>
          </a:stretch>
        </p:blipFill>
        <p:spPr bwMode="auto">
          <a:xfrm>
            <a:off x="4953000" y="2438400"/>
            <a:ext cx="1752600" cy="1981200"/>
          </a:xfrm>
          <a:prstGeom prst="rect">
            <a:avLst/>
          </a:prstGeom>
          <a:noFill/>
          <a:ln w="9525">
            <a:noFill/>
            <a:miter lim="800000"/>
            <a:headEnd/>
            <a:tailEnd/>
          </a:ln>
        </p:spPr>
      </p:pic>
      <p:pic>
        <p:nvPicPr>
          <p:cNvPr id="10" name="Picture 3" descr="AKDN BLK"/>
          <p:cNvPicPr>
            <a:picLocks noChangeAspect="1" noChangeArrowheads="1"/>
          </p:cNvPicPr>
          <p:nvPr/>
        </p:nvPicPr>
        <p:blipFill>
          <a:blip r:embed="rId12" cstate="print"/>
          <a:srcRect/>
          <a:stretch>
            <a:fillRect/>
          </a:stretch>
        </p:blipFill>
        <p:spPr bwMode="auto">
          <a:xfrm>
            <a:off x="6842125" y="6400800"/>
            <a:ext cx="2301875" cy="457200"/>
          </a:xfrm>
          <a:prstGeom prst="rect">
            <a:avLst/>
          </a:prstGeom>
          <a:noFill/>
          <a:ln w="9525">
            <a:noFill/>
            <a:miter lim="800000"/>
            <a:headEnd/>
            <a:tailEnd/>
          </a:ln>
        </p:spPr>
      </p:pic>
    </p:spTree>
  </p:cSld>
  <p:clrMapOvr>
    <a:masterClrMapping/>
  </p:clrMapOvr>
  <p:transition spd="slow" advClick="0">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Investment Approach</a:t>
            </a:r>
            <a:endParaRPr lang="en-US" sz="3200" dirty="0"/>
          </a:p>
        </p:txBody>
      </p:sp>
      <p:sp>
        <p:nvSpPr>
          <p:cNvPr id="3" name="Content Placeholder 2"/>
          <p:cNvSpPr>
            <a:spLocks noGrp="1"/>
          </p:cNvSpPr>
          <p:nvPr>
            <p:ph idx="1"/>
          </p:nvPr>
        </p:nvSpPr>
        <p:spPr>
          <a:xfrm>
            <a:off x="304800" y="1143000"/>
            <a:ext cx="8382000" cy="914400"/>
          </a:xfrm>
        </p:spPr>
        <p:txBody>
          <a:bodyPr/>
          <a:lstStyle/>
          <a:p>
            <a:pPr marL="0" indent="0" algn="just">
              <a:spcBef>
                <a:spcPts val="0"/>
              </a:spcBef>
            </a:pPr>
            <a:r>
              <a:rPr lang="en-US" sz="2400" dirty="0" smtClean="0"/>
              <a:t>Goal: To improve quality of life through local, permanent institutional development</a:t>
            </a:r>
          </a:p>
          <a:p>
            <a:endParaRPr lang="en-US" dirty="0"/>
          </a:p>
        </p:txBody>
      </p:sp>
      <p:graphicFrame>
        <p:nvGraphicFramePr>
          <p:cNvPr id="7" name="Diagram 6"/>
          <p:cNvGraphicFramePr/>
          <p:nvPr/>
        </p:nvGraphicFramePr>
        <p:xfrm>
          <a:off x="4648200" y="2286000"/>
          <a:ext cx="44958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0" y="2286000"/>
          <a:ext cx="4495800" cy="4114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p:cNvSpPr txBox="1"/>
          <p:nvPr/>
        </p:nvSpPr>
        <p:spPr>
          <a:xfrm>
            <a:off x="1143000" y="2286000"/>
            <a:ext cx="2438400" cy="369332"/>
          </a:xfrm>
          <a:prstGeom prst="rect">
            <a:avLst/>
          </a:prstGeom>
          <a:noFill/>
        </p:spPr>
        <p:txBody>
          <a:bodyPr wrap="square" rtlCol="0">
            <a:spAutoFit/>
          </a:bodyPr>
          <a:lstStyle/>
          <a:p>
            <a:r>
              <a:rPr lang="en-US" b="1" dirty="0" smtClean="0"/>
              <a:t>SOCIAL ENDEAVOR </a:t>
            </a:r>
            <a:endParaRPr lang="en-US" b="1" dirty="0"/>
          </a:p>
        </p:txBody>
      </p:sp>
      <p:sp>
        <p:nvSpPr>
          <p:cNvPr id="10" name="TextBox 9"/>
          <p:cNvSpPr txBox="1"/>
          <p:nvPr/>
        </p:nvSpPr>
        <p:spPr>
          <a:xfrm>
            <a:off x="5791200" y="2286000"/>
            <a:ext cx="2438400" cy="369332"/>
          </a:xfrm>
          <a:prstGeom prst="rect">
            <a:avLst/>
          </a:prstGeom>
          <a:noFill/>
        </p:spPr>
        <p:txBody>
          <a:bodyPr wrap="square" rtlCol="0">
            <a:spAutoFit/>
          </a:bodyPr>
          <a:lstStyle/>
          <a:p>
            <a:r>
              <a:rPr lang="en-US" b="1" dirty="0" smtClean="0"/>
              <a:t>INVESTMENT TYPE</a:t>
            </a:r>
            <a:endParaRPr lang="en-US" b="1" dirty="0"/>
          </a:p>
        </p:txBody>
      </p:sp>
      <p:pic>
        <p:nvPicPr>
          <p:cNvPr id="8" name="Picture 3" descr="AKDN BLK"/>
          <p:cNvPicPr>
            <a:picLocks noChangeAspect="1" noChangeArrowheads="1"/>
          </p:cNvPicPr>
          <p:nvPr/>
        </p:nvPicPr>
        <p:blipFill>
          <a:blip r:embed="rId13" cstate="print"/>
          <a:srcRect/>
          <a:stretch>
            <a:fillRect/>
          </a:stretch>
        </p:blipFill>
        <p:spPr bwMode="auto">
          <a:xfrm>
            <a:off x="6842125" y="6400800"/>
            <a:ext cx="2301875" cy="457200"/>
          </a:xfrm>
          <a:prstGeom prst="rect">
            <a:avLst/>
          </a:prstGeom>
          <a:noFill/>
          <a:ln w="9525">
            <a:noFill/>
            <a:miter lim="800000"/>
            <a:headEnd/>
            <a:tailEnd/>
          </a:ln>
        </p:spPr>
      </p:pic>
    </p:spTree>
  </p:cSld>
  <p:clrMapOvr>
    <a:masterClrMapping/>
  </p:clrMapOvr>
  <p:transition spd="slow" advClick="0">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Aga Khan Fund for Economic Development</a:t>
            </a:r>
            <a:endParaRPr lang="en-US" sz="3200" dirty="0"/>
          </a:p>
        </p:txBody>
      </p:sp>
      <p:sp>
        <p:nvSpPr>
          <p:cNvPr id="10" name="Content Placeholder 9"/>
          <p:cNvSpPr>
            <a:spLocks noGrp="1"/>
          </p:cNvSpPr>
          <p:nvPr>
            <p:ph idx="1"/>
          </p:nvPr>
        </p:nvSpPr>
        <p:spPr>
          <a:xfrm>
            <a:off x="2819400" y="1371600"/>
            <a:ext cx="5791200" cy="4724400"/>
          </a:xfrm>
        </p:spPr>
        <p:txBody>
          <a:bodyPr/>
          <a:lstStyle/>
          <a:p>
            <a:pPr>
              <a:buFont typeface="Wingdings" pitchFamily="2" charset="2"/>
              <a:buChar char="§"/>
            </a:pPr>
            <a:r>
              <a:rPr lang="en-US" sz="2400" dirty="0" smtClean="0"/>
              <a:t>Guided by AKDN’s ethical framework, AKFED builds enterprises in parts of the world that have potential for  growth and employment creation.  </a:t>
            </a:r>
          </a:p>
          <a:p>
            <a:pPr>
              <a:buFont typeface="Wingdings" pitchFamily="2" charset="2"/>
              <a:buChar char="§"/>
            </a:pPr>
            <a:endParaRPr lang="en-US" sz="2400" dirty="0" smtClean="0"/>
          </a:p>
          <a:p>
            <a:pPr>
              <a:buFont typeface="Wingdings" pitchFamily="2" charset="2"/>
              <a:buChar char="§"/>
            </a:pPr>
            <a:r>
              <a:rPr lang="en-US" sz="2400" dirty="0" smtClean="0"/>
              <a:t>Investment decisions are based both on the ability to improve people’s lives in fragile and complex environments and on bottom-line profitability</a:t>
            </a:r>
          </a:p>
          <a:p>
            <a:pPr>
              <a:buFont typeface="Wingdings" pitchFamily="2" charset="2"/>
              <a:buChar char="§"/>
            </a:pPr>
            <a:endParaRPr lang="en-US" sz="2400" dirty="0" smtClean="0"/>
          </a:p>
          <a:p>
            <a:pPr>
              <a:buFont typeface="Wingdings" pitchFamily="2" charset="2"/>
              <a:buChar char="§"/>
            </a:pPr>
            <a:r>
              <a:rPr lang="en-US" sz="2000" dirty="0" smtClean="0"/>
              <a:t>Examples: </a:t>
            </a:r>
            <a:r>
              <a:rPr lang="en-US" sz="2000" dirty="0" err="1" smtClean="0"/>
              <a:t>Azito</a:t>
            </a:r>
            <a:r>
              <a:rPr lang="en-US" sz="2000" dirty="0" smtClean="0"/>
              <a:t> Power Station; Pamir Energy; Serena Hotels; Nation Media Group; Kyrgyz Investment and Credit Bank; </a:t>
            </a:r>
            <a:r>
              <a:rPr lang="en-US" sz="2000" dirty="0" err="1" smtClean="0"/>
              <a:t>Ivoire</a:t>
            </a:r>
            <a:r>
              <a:rPr lang="en-US" sz="2000" dirty="0" smtClean="0"/>
              <a:t> </a:t>
            </a:r>
            <a:r>
              <a:rPr lang="en-US" sz="2000" dirty="0" err="1" smtClean="0"/>
              <a:t>Coton</a:t>
            </a:r>
            <a:endParaRPr lang="en-US" sz="2000" dirty="0" smtClean="0"/>
          </a:p>
          <a:p>
            <a:pPr>
              <a:buFont typeface="Wingdings" pitchFamily="2" charset="2"/>
              <a:buChar char="§"/>
            </a:pPr>
            <a:endParaRPr lang="en-US" sz="2400" dirty="0" smtClean="0"/>
          </a:p>
        </p:txBody>
      </p:sp>
      <p:sp>
        <p:nvSpPr>
          <p:cNvPr id="14" name="Down Arrow 13"/>
          <p:cNvSpPr/>
          <p:nvPr/>
        </p:nvSpPr>
        <p:spPr bwMode="auto">
          <a:xfrm>
            <a:off x="1066800" y="3352800"/>
            <a:ext cx="685800" cy="914400"/>
          </a:xfrm>
          <a:prstGeom prst="downArrow">
            <a:avLst/>
          </a:prstGeom>
          <a:solidFill>
            <a:srgbClr val="67A3BD">
              <a:alpha val="50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2000" b="1" i="1" u="none" strike="noStrike" cap="none" normalizeH="0" baseline="0" smtClean="0">
              <a:ln>
                <a:noFill/>
              </a:ln>
              <a:solidFill>
                <a:schemeClr val="bg1"/>
              </a:solidFill>
              <a:effectLst/>
              <a:latin typeface="Helvetica" pitchFamily="34" charset="0"/>
            </a:endParaRPr>
          </a:p>
        </p:txBody>
      </p:sp>
      <p:grpSp>
        <p:nvGrpSpPr>
          <p:cNvPr id="15" name="Group 14"/>
          <p:cNvGrpSpPr/>
          <p:nvPr/>
        </p:nvGrpSpPr>
        <p:grpSpPr>
          <a:xfrm>
            <a:off x="609600" y="1524000"/>
            <a:ext cx="1604772" cy="1604772"/>
            <a:chOff x="2309622" y="390906"/>
            <a:chExt cx="1604772" cy="1604772"/>
          </a:xfrm>
        </p:grpSpPr>
        <p:sp>
          <p:nvSpPr>
            <p:cNvPr id="16" name="Rounded Rectangle 15"/>
            <p:cNvSpPr/>
            <p:nvPr/>
          </p:nvSpPr>
          <p:spPr>
            <a:xfrm>
              <a:off x="2309622" y="390906"/>
              <a:ext cx="1604772" cy="1604772"/>
            </a:xfrm>
            <a:prstGeom prst="roundRect">
              <a:avLst/>
            </a:prstGeom>
            <a:solidFill>
              <a:srgbClr val="67A3B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4"/>
            <p:cNvSpPr/>
            <p:nvPr/>
          </p:nvSpPr>
          <p:spPr>
            <a:xfrm>
              <a:off x="2387961" y="469245"/>
              <a:ext cx="1448094" cy="14480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Large Scale</a:t>
              </a:r>
            </a:p>
            <a:p>
              <a:pPr lvl="0" algn="ctr" defTabSz="844550">
                <a:lnSpc>
                  <a:spcPct val="90000"/>
                </a:lnSpc>
                <a:spcBef>
                  <a:spcPct val="0"/>
                </a:spcBef>
                <a:spcAft>
                  <a:spcPct val="35000"/>
                </a:spcAft>
              </a:pPr>
              <a:r>
                <a:rPr lang="en-US" sz="1900" kern="1200" dirty="0" smtClean="0"/>
                <a:t>More Revenue Generation</a:t>
              </a:r>
              <a:endParaRPr lang="en-US" sz="1900" kern="1200" dirty="0"/>
            </a:p>
          </p:txBody>
        </p:sp>
      </p:grpSp>
      <p:grpSp>
        <p:nvGrpSpPr>
          <p:cNvPr id="18" name="Group 17"/>
          <p:cNvGrpSpPr/>
          <p:nvPr/>
        </p:nvGrpSpPr>
        <p:grpSpPr>
          <a:xfrm>
            <a:off x="609600" y="4419600"/>
            <a:ext cx="1604772" cy="1604772"/>
            <a:chOff x="2309622" y="390906"/>
            <a:chExt cx="1604772" cy="1604772"/>
          </a:xfrm>
          <a:solidFill>
            <a:srgbClr val="67A3BD"/>
          </a:solidFill>
        </p:grpSpPr>
        <p:sp>
          <p:nvSpPr>
            <p:cNvPr id="19" name="Rounded Rectangle 18"/>
            <p:cNvSpPr/>
            <p:nvPr/>
          </p:nvSpPr>
          <p:spPr>
            <a:xfrm>
              <a:off x="2309622" y="390906"/>
              <a:ext cx="1604772" cy="1604772"/>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ounded Rectangle 4"/>
            <p:cNvSpPr/>
            <p:nvPr/>
          </p:nvSpPr>
          <p:spPr>
            <a:xfrm>
              <a:off x="2387961" y="469245"/>
              <a:ext cx="1448094" cy="14480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Global Commercial Investment</a:t>
              </a:r>
              <a:endParaRPr lang="en-US" sz="1900" kern="1200" dirty="0"/>
            </a:p>
          </p:txBody>
        </p:sp>
      </p:grpSp>
      <p:pic>
        <p:nvPicPr>
          <p:cNvPr id="11" name="Picture 3" descr="AKDN BLK"/>
          <p:cNvPicPr>
            <a:picLocks noChangeAspect="1" noChangeArrowheads="1"/>
          </p:cNvPicPr>
          <p:nvPr/>
        </p:nvPicPr>
        <p:blipFill>
          <a:blip r:embed="rId3" cstate="print"/>
          <a:srcRect/>
          <a:stretch>
            <a:fillRect/>
          </a:stretch>
        </p:blipFill>
        <p:spPr bwMode="auto">
          <a:xfrm>
            <a:off x="6842125" y="6400800"/>
            <a:ext cx="2301875" cy="457200"/>
          </a:xfrm>
          <a:prstGeom prst="rect">
            <a:avLst/>
          </a:prstGeom>
          <a:noFill/>
          <a:ln w="9525">
            <a:noFill/>
            <a:miter lim="800000"/>
            <a:headEnd/>
            <a:tailEnd/>
          </a:ln>
        </p:spPr>
      </p:pic>
    </p:spTree>
  </p:cSld>
  <p:clrMapOvr>
    <a:masterClrMapping/>
  </p:clrMapOvr>
  <p:transition spd="slow" advClick="0">
    <p:wipe dir="r"/>
  </p:transition>
  <p:timing>
    <p:tnLst>
      <p:par>
        <p:cTn id="1" dur="indefinite" restart="never" nodeType="tmRoot"/>
      </p:par>
    </p:tnLst>
  </p:timing>
</p:sld>
</file>

<file path=ppt/theme/theme1.xml><?xml version="1.0" encoding="utf-8"?>
<a:theme xmlns:a="http://schemas.openxmlformats.org/drawingml/2006/main" name="Copy of AKDNOct2002">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py of AKDNOct200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GB" sz="2000" b="1" i="1" u="none" strike="noStrike" cap="none" normalizeH="0" baseline="0" smtClean="0">
            <a:ln>
              <a:noFill/>
            </a:ln>
            <a:solidFill>
              <a:schemeClr val="bg1"/>
            </a:solidFill>
            <a:effectLst/>
            <a:latin typeface="Helvetica" pitchFamily="34" charset="0"/>
          </a:defRPr>
        </a:defPPr>
      </a:lstStyle>
    </a:spDef>
    <a:lnDef>
      <a:spPr bwMode="auto">
        <a:xfrm>
          <a:off x="0" y="0"/>
          <a:ext cx="1" cy="1"/>
        </a:xfrm>
        <a:custGeom>
          <a:avLst/>
          <a:gdLst/>
          <a:ahLst/>
          <a:cxnLst/>
          <a:rect l="0" t="0" r="0" b="0"/>
          <a:pathLst/>
        </a:custGeom>
        <a:noFill/>
        <a:ln w="952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GB" sz="2000" b="1" i="1" u="none" strike="noStrike" cap="none" normalizeH="0" baseline="0" smtClean="0">
            <a:ln>
              <a:noFill/>
            </a:ln>
            <a:solidFill>
              <a:schemeClr val="bg1"/>
            </a:solidFill>
            <a:effectLst/>
            <a:latin typeface="Helvetica" pitchFamily="34" charset="0"/>
          </a:defRPr>
        </a:defPPr>
      </a:lstStyle>
    </a:lnDef>
  </a:objectDefaults>
  <a:extraClrSchemeLst>
    <a:extraClrScheme>
      <a:clrScheme name="Copy of AKDNOct20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py of AKDNOct20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py of AKDNOct200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py of AKDNOct200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py of AKDNOct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py of AKDNOct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py of AKDNOct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py of AKDNOct2002">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py of AKDNOct200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GB" sz="2000" b="1" i="1" u="none" strike="noStrike" cap="none" normalizeH="0" baseline="0" smtClean="0">
            <a:ln>
              <a:noFill/>
            </a:ln>
            <a:solidFill>
              <a:schemeClr val="bg1"/>
            </a:solidFill>
            <a:effectLst/>
            <a:latin typeface="Helvetica" pitchFamily="34" charset="0"/>
          </a:defRPr>
        </a:defPPr>
      </a:lstStyle>
    </a:spDef>
    <a:lnDef>
      <a:spPr bwMode="auto">
        <a:xfrm>
          <a:off x="0" y="0"/>
          <a:ext cx="1" cy="1"/>
        </a:xfrm>
        <a:custGeom>
          <a:avLst/>
          <a:gdLst/>
          <a:ahLst/>
          <a:cxnLst/>
          <a:rect l="0" t="0" r="0" b="0"/>
          <a:pathLst/>
        </a:custGeom>
        <a:noFill/>
        <a:ln w="952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GB" sz="2000" b="1" i="1" u="none" strike="noStrike" cap="none" normalizeH="0" baseline="0" smtClean="0">
            <a:ln>
              <a:noFill/>
            </a:ln>
            <a:solidFill>
              <a:schemeClr val="bg1"/>
            </a:solidFill>
            <a:effectLst/>
            <a:latin typeface="Helvetica" pitchFamily="34" charset="0"/>
          </a:defRPr>
        </a:defPPr>
      </a:lstStyle>
    </a:lnDef>
  </a:objectDefaults>
  <a:extraClrSchemeLst>
    <a:extraClrScheme>
      <a:clrScheme name="Copy of AKDNOct20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py of AKDNOct20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py of AKDNOct200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py of AKDNOct200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py of AKDNOct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py of AKDNOct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py of AKDNOct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py of AKDNOct2002">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py of AKDNOct200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GB" sz="2000" b="1" i="1" u="none" strike="noStrike" cap="none" normalizeH="0" baseline="0" smtClean="0">
            <a:ln>
              <a:noFill/>
            </a:ln>
            <a:solidFill>
              <a:schemeClr val="bg1"/>
            </a:solidFill>
            <a:effectLst/>
            <a:latin typeface="Helvetica" pitchFamily="34" charset="0"/>
          </a:defRPr>
        </a:defPPr>
      </a:lstStyle>
    </a:spDef>
    <a:lnDef>
      <a:spPr bwMode="auto">
        <a:xfrm>
          <a:off x="0" y="0"/>
          <a:ext cx="1" cy="1"/>
        </a:xfrm>
        <a:custGeom>
          <a:avLst/>
          <a:gdLst/>
          <a:ahLst/>
          <a:cxnLst/>
          <a:rect l="0" t="0" r="0" b="0"/>
          <a:pathLst/>
        </a:custGeom>
        <a:noFill/>
        <a:ln w="952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GB" sz="2000" b="1" i="1" u="none" strike="noStrike" cap="none" normalizeH="0" baseline="0" smtClean="0">
            <a:ln>
              <a:noFill/>
            </a:ln>
            <a:solidFill>
              <a:schemeClr val="bg1"/>
            </a:solidFill>
            <a:effectLst/>
            <a:latin typeface="Helvetica" pitchFamily="34" charset="0"/>
          </a:defRPr>
        </a:defPPr>
      </a:lstStyle>
    </a:lnDef>
  </a:objectDefaults>
  <a:extraClrSchemeLst>
    <a:extraClrScheme>
      <a:clrScheme name="Copy of AKDNOct20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py of AKDNOct20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py of AKDNOct200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py of AKDNOct200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py of AKDNOct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py of AKDNOct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py of AKDNOct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py of AKDNOct2002">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py of AKDNOct200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GB" sz="2000" b="1" i="1" u="none" strike="noStrike" cap="none" normalizeH="0" baseline="0" smtClean="0">
            <a:ln>
              <a:noFill/>
            </a:ln>
            <a:solidFill>
              <a:schemeClr val="bg1"/>
            </a:solidFill>
            <a:effectLst/>
            <a:latin typeface="Helvetica" pitchFamily="34" charset="0"/>
          </a:defRPr>
        </a:defPPr>
      </a:lstStyle>
    </a:spDef>
    <a:lnDef>
      <a:spPr bwMode="auto">
        <a:xfrm>
          <a:off x="0" y="0"/>
          <a:ext cx="1" cy="1"/>
        </a:xfrm>
        <a:custGeom>
          <a:avLst/>
          <a:gdLst/>
          <a:ahLst/>
          <a:cxnLst/>
          <a:rect l="0" t="0" r="0" b="0"/>
          <a:pathLst/>
        </a:custGeom>
        <a:noFill/>
        <a:ln w="952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GB" sz="2000" b="1" i="1" u="none" strike="noStrike" cap="none" normalizeH="0" baseline="0" smtClean="0">
            <a:ln>
              <a:noFill/>
            </a:ln>
            <a:solidFill>
              <a:schemeClr val="bg1"/>
            </a:solidFill>
            <a:effectLst/>
            <a:latin typeface="Helvetica" pitchFamily="34" charset="0"/>
          </a:defRPr>
        </a:defPPr>
      </a:lstStyle>
    </a:lnDef>
  </a:objectDefaults>
  <a:extraClrSchemeLst>
    <a:extraClrScheme>
      <a:clrScheme name="Copy of AKDNOct20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py of AKDNOct20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py of AKDNOct200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py of AKDNOct200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py of AKDNOct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py of AKDNOct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py of AKDNOct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3846</TotalTime>
  <Words>1025</Words>
  <Application>Microsoft Office PowerPoint</Application>
  <PresentationFormat>On-screen Show (4:3)</PresentationFormat>
  <Paragraphs>195</Paragraphs>
  <Slides>16</Slides>
  <Notes>16</Notes>
  <HiddenSlides>0</HiddenSlides>
  <MMClips>0</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Copy of AKDNOct2002</vt:lpstr>
      <vt:lpstr>1_Copy of AKDNOct2002</vt:lpstr>
      <vt:lpstr>2_Copy of AKDNOct2002</vt:lpstr>
      <vt:lpstr>3_Copy of AKDNOct2002</vt:lpstr>
      <vt:lpstr>PowerPoint Presentation</vt:lpstr>
      <vt:lpstr>The Power of Impact Investing</vt:lpstr>
      <vt:lpstr>AKDN Agencies and Institutions</vt:lpstr>
      <vt:lpstr>PowerPoint Presentation</vt:lpstr>
      <vt:lpstr>Ethical Framework</vt:lpstr>
      <vt:lpstr>Collaboration with the Catholic Church</vt:lpstr>
      <vt:lpstr>Investment Approach</vt:lpstr>
      <vt:lpstr>Investment Approach</vt:lpstr>
      <vt:lpstr>Aga Khan Fund for Economic Development</vt:lpstr>
      <vt:lpstr>Blended Finance: Institutional Development</vt:lpstr>
      <vt:lpstr>Sustaining Social Services</vt:lpstr>
      <vt:lpstr>Future Directions: Local Investment </vt:lpstr>
      <vt:lpstr>PowerPoint Presentation</vt:lpstr>
      <vt:lpstr>Future Directions: Pooled Capital</vt:lpstr>
      <vt:lpstr>AKF USA Portfolio Overview</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egill</dc:creator>
  <cp:lastModifiedBy>Minkov, Victoria</cp:lastModifiedBy>
  <cp:revision>287</cp:revision>
  <cp:lastPrinted>2014-06-11T19:10:27Z</cp:lastPrinted>
  <dcterms:created xsi:type="dcterms:W3CDTF">2014-05-14T14:57:13Z</dcterms:created>
  <dcterms:modified xsi:type="dcterms:W3CDTF">2014-07-14T15:36:33Z</dcterms:modified>
</cp:coreProperties>
</file>